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7"/>
  </p:notesMasterIdLst>
  <p:sldIdLst>
    <p:sldId id="300" r:id="rId2"/>
    <p:sldId id="323" r:id="rId3"/>
    <p:sldId id="308" r:id="rId4"/>
    <p:sldId id="316" r:id="rId5"/>
    <p:sldId id="325" r:id="rId6"/>
    <p:sldId id="307" r:id="rId7"/>
    <p:sldId id="328" r:id="rId8"/>
    <p:sldId id="313" r:id="rId9"/>
    <p:sldId id="329" r:id="rId10"/>
    <p:sldId id="330" r:id="rId11"/>
    <p:sldId id="334" r:id="rId12"/>
    <p:sldId id="335" r:id="rId13"/>
    <p:sldId id="336" r:id="rId14"/>
    <p:sldId id="337" r:id="rId15"/>
    <p:sldId id="327" r:id="rId16"/>
  </p:sldIdLst>
  <p:sldSz cx="12192000" cy="6858000"/>
  <p:notesSz cx="6858000" cy="9144000"/>
  <p:embeddedFontLst>
    <p:embeddedFont>
      <p:font typeface="Atkinson Hyperlegible" pitchFamily="2" charset="0"/>
      <p:regular r:id="rId18"/>
      <p:bold r:id="rId19"/>
      <p:italic r:id="rId20"/>
      <p:boldItalic r:id="rId21"/>
    </p:embeddedFont>
    <p:embeddedFont>
      <p:font typeface="Calibri" panose="020F0502020204030204" pitchFamily="34" charset="0"/>
      <p:regular r:id="rId22"/>
      <p:bold r:id="rId23"/>
      <p:italic r:id="rId24"/>
      <p:boldItalic r:id="rId25"/>
    </p:embeddedFont>
    <p:embeddedFont>
      <p:font typeface="Cambria" panose="02040503050406030204" pitchFamily="18" charset="0"/>
      <p:regular r:id="rId26"/>
      <p:bold r:id="rId27"/>
      <p:italic r:id="rId28"/>
      <p:boldItalic r:id="rId29"/>
    </p:embeddedFont>
  </p:embeddedFontLst>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D7CE"/>
    <a:srgbClr val="595959"/>
    <a:srgbClr val="E6E6E6"/>
    <a:srgbClr val="A4DCD3"/>
    <a:srgbClr val="CBEBE6"/>
    <a:srgbClr val="B3C0E2"/>
    <a:srgbClr val="31B09C"/>
    <a:srgbClr val="557DBF"/>
    <a:srgbClr val="FBD4C9"/>
    <a:srgbClr val="FDEB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449908-AE41-44E9-9074-5C8F165863E8}" v="1" dt="2022-11-04T10:51:21.0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78012" autoAdjust="0"/>
  </p:normalViewPr>
  <p:slideViewPr>
    <p:cSldViewPr snapToGrid="0">
      <p:cViewPr varScale="1">
        <p:scale>
          <a:sx n="65" d="100"/>
          <a:sy n="65" d="100"/>
        </p:scale>
        <p:origin x="1358" y="48"/>
      </p:cViewPr>
      <p:guideLst>
        <p:guide orient="horz" pos="2160"/>
        <p:guide pos="3840"/>
      </p:guideLst>
    </p:cSldViewPr>
  </p:slideViewPr>
  <p:notesTextViewPr>
    <p:cViewPr>
      <p:scale>
        <a:sx n="125" d="100"/>
        <a:sy n="125" d="100"/>
      </p:scale>
      <p:origin x="0" y="0"/>
    </p:cViewPr>
  </p:notesTextViewPr>
  <p:notesViewPr>
    <p:cSldViewPr snapToGrid="0">
      <p:cViewPr varScale="1">
        <p:scale>
          <a:sx n="87" d="100"/>
          <a:sy n="87" d="100"/>
        </p:scale>
        <p:origin x="298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ags" Target="tags/tag1.xml"/><Relationship Id="rId35" Type="http://schemas.microsoft.com/office/2015/10/relationships/revisionInfo" Target="revisionInfo.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55448C-9631-42E7-A042-829907BF31F8}" type="datetimeFigureOut">
              <a:rPr lang="en-GB" smtClean="0"/>
              <a:t>07/11/2022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1D9D50-C061-45AE-A04B-DE5F593CE4BE}" type="slidenum">
              <a:rPr lang="en-GB" smtClean="0"/>
              <a:t>‹#›</a:t>
            </a:fld>
            <a:endParaRPr lang="en-GB"/>
          </a:p>
        </p:txBody>
      </p:sp>
    </p:spTree>
    <p:extLst>
      <p:ext uri="{BB962C8B-B14F-4D97-AF65-F5344CB8AC3E}">
        <p14:creationId xmlns:p14="http://schemas.microsoft.com/office/powerpoint/2010/main" val="680953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Welcome to Unit 1 of Module 2.</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a:t>
            </a:fld>
            <a:endParaRPr lang="en-GB"/>
          </a:p>
        </p:txBody>
      </p:sp>
    </p:spTree>
    <p:extLst>
      <p:ext uri="{BB962C8B-B14F-4D97-AF65-F5344CB8AC3E}">
        <p14:creationId xmlns:p14="http://schemas.microsoft.com/office/powerpoint/2010/main" val="13933798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example, the HHFA might reveal:</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percentage of facilities offering PMTCT services is lower than expected;</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percentage of facilities with a reliable electricity supply is lower in </a:t>
            </a:r>
            <a:r>
              <a:rPr lang="en-US" sz="1200" kern="1200">
                <a:solidFill>
                  <a:schemeClr val="tx1"/>
                </a:solidFill>
                <a:effectLst/>
                <a:latin typeface="+mn-lt"/>
                <a:ea typeface="+mn-ea"/>
                <a:cs typeface="+mn-cs"/>
              </a:rPr>
              <a:t>some provinces </a:t>
            </a:r>
            <a:r>
              <a:rPr lang="en-US" sz="1200" kern="1200" dirty="0">
                <a:solidFill>
                  <a:schemeClr val="tx1"/>
                </a:solidFill>
                <a:effectLst/>
                <a:latin typeface="+mn-lt"/>
                <a:ea typeface="+mn-ea"/>
                <a:cs typeface="+mn-cs"/>
              </a:rPr>
              <a:t>than others;</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high percentage of district hospitals lack staff trained in essential surgical procedures;</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Tuberculosis services are better equipped with diagnostics and medicines than other </a:t>
            </a:r>
            <a:r>
              <a:rPr lang="en-US" sz="1200" kern="1200" dirty="0" err="1">
                <a:solidFill>
                  <a:schemeClr val="tx1"/>
                </a:solidFill>
                <a:effectLst/>
                <a:latin typeface="+mn-lt"/>
                <a:ea typeface="+mn-ea"/>
                <a:cs typeface="+mn-cs"/>
              </a:rPr>
              <a:t>programmes</a:t>
            </a:r>
            <a:r>
              <a:rPr lang="en-US" sz="1200" kern="1200" dirty="0">
                <a:solidFill>
                  <a:schemeClr val="tx1"/>
                </a:solidFill>
                <a:effectLst/>
                <a:latin typeface="+mn-lt"/>
                <a:ea typeface="+mn-ea"/>
                <a:cs typeface="+mn-cs"/>
              </a:rPr>
              <a:t>;</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most facilities lack formal systems for linking with community health workers; </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almost 50 percent of hospitals lack a budgeted annual work plan.</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10</a:t>
            </a:fld>
            <a:endParaRPr lang="en-GB"/>
          </a:p>
        </p:txBody>
      </p:sp>
    </p:spTree>
    <p:extLst>
      <p:ext uri="{BB962C8B-B14F-4D97-AF65-F5344CB8AC3E}">
        <p14:creationId xmlns:p14="http://schemas.microsoft.com/office/powerpoint/2010/main" val="3559206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further reason for a country to conduct an HHFA is that data collected through facility surveys are often not available from other data sources.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example, most of the information collected by the HHFA is not usually available through the routine health information system or health management information system.</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11</a:t>
            </a:fld>
            <a:endParaRPr lang="en-GB"/>
          </a:p>
        </p:txBody>
      </p:sp>
    </p:spTree>
    <p:extLst>
      <p:ext uri="{BB962C8B-B14F-4D97-AF65-F5344CB8AC3E}">
        <p14:creationId xmlns:p14="http://schemas.microsoft.com/office/powerpoint/2010/main" val="23290282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HHFA data are collected by external teams of data collectors, the information is more likely to be objective than data that are self-reported by facility staff or even district supervisors.</a:t>
            </a:r>
            <a:r>
              <a:rPr lang="en-US" sz="1800" dirty="0">
                <a:effectLst/>
                <a:latin typeface="Calibri" panose="020F0502020204030204" pitchFamily="34" charset="0"/>
                <a:ea typeface="Cambria" panose="02040503050406030204" pitchFamily="18" charset="0"/>
                <a:cs typeface="Cambria" panose="02040503050406030204" pitchFamily="18" charset="0"/>
              </a:rPr>
              <a:t> </a:t>
            </a:r>
            <a:endParaRPr lang="en-GB" sz="18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12</a:t>
            </a:fld>
            <a:endParaRPr lang="en-GB"/>
          </a:p>
        </p:txBody>
      </p:sp>
    </p:spTree>
    <p:extLst>
      <p:ext uri="{BB962C8B-B14F-4D97-AF65-F5344CB8AC3E}">
        <p14:creationId xmlns:p14="http://schemas.microsoft.com/office/powerpoint/2010/main" val="395410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some high-income settings, certification or accreditation systems provide regular external assessments of health facility capacity and performance.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However, in most low- and middle-income settings, such systems are not yet widely implemented.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such settings, regular HHFAs may therefore serve as an alternative option and potential precursor to an accreditation system.</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13</a:t>
            </a:fld>
            <a:endParaRPr lang="en-GB"/>
          </a:p>
        </p:txBody>
      </p:sp>
    </p:spTree>
    <p:extLst>
      <p:ext uri="{BB962C8B-B14F-4D97-AF65-F5344CB8AC3E}">
        <p14:creationId xmlns:p14="http://schemas.microsoft.com/office/powerpoint/2010/main" val="1604685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consider why countries should specifically conduct an HHFA instead of other facility surveys:</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firstly, the HHFA is </a:t>
            </a:r>
            <a:r>
              <a:rPr lang="en-US" sz="1200" b="1" kern="1200" dirty="0">
                <a:solidFill>
                  <a:schemeClr val="tx1"/>
                </a:solidFill>
                <a:effectLst/>
                <a:latin typeface="+mn-lt"/>
                <a:ea typeface="+mn-ea"/>
                <a:cs typeface="+mn-cs"/>
              </a:rPr>
              <a:t>comprehensive</a:t>
            </a:r>
            <a:r>
              <a:rPr lang="en-US" sz="1200" kern="1200" dirty="0">
                <a:solidFill>
                  <a:schemeClr val="tx1"/>
                </a:solidFill>
                <a:effectLst/>
                <a:latin typeface="+mn-lt"/>
                <a:ea typeface="+mn-ea"/>
                <a:cs typeface="+mn-cs"/>
              </a:rPr>
              <a:t>, covering all key facility services and management systems;</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it is based on global service standards;</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it is flexible, allowing adaptation to country needs;</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it has been tested in multiple contexts; and</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it is accompanied by a comprehensive set of tools, guidance documents and training materials to support country planning, implementation, data analysis, interpretation, and communication.</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14</a:t>
            </a:fld>
            <a:endParaRPr lang="en-GB"/>
          </a:p>
        </p:txBody>
      </p:sp>
    </p:spTree>
    <p:extLst>
      <p:ext uri="{BB962C8B-B14F-4D97-AF65-F5344CB8AC3E}">
        <p14:creationId xmlns:p14="http://schemas.microsoft.com/office/powerpoint/2010/main" val="36743986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have now completed Unit 1.</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next unit, we will look at some frequently asked questions about the HHFA.</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15</a:t>
            </a:fld>
            <a:endParaRPr lang="en-GB"/>
          </a:p>
        </p:txBody>
      </p:sp>
    </p:spTree>
    <p:extLst>
      <p:ext uri="{BB962C8B-B14F-4D97-AF65-F5344CB8AC3E}">
        <p14:creationId xmlns:p14="http://schemas.microsoft.com/office/powerpoint/2010/main" val="3744917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By the end of this unit, you will be able to explain why a country should conduct an HHFA.</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2</a:t>
            </a:fld>
            <a:endParaRPr lang="en-GB"/>
          </a:p>
        </p:txBody>
      </p:sp>
    </p:spTree>
    <p:extLst>
      <p:ext uri="{BB962C8B-B14F-4D97-AF65-F5344CB8AC3E}">
        <p14:creationId xmlns:p14="http://schemas.microsoft.com/office/powerpoint/2010/main" val="1748222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All countries are working to provide high-quality </a:t>
            </a:r>
            <a:r>
              <a:rPr lang="en-US" sz="1200" b="1" kern="1200" dirty="0">
                <a:solidFill>
                  <a:schemeClr val="tx1"/>
                </a:solidFill>
                <a:effectLst/>
                <a:latin typeface="+mn-lt"/>
                <a:ea typeface="+mn-ea"/>
                <a:cs typeface="+mn-cs"/>
              </a:rPr>
              <a:t>primary health care</a:t>
            </a:r>
            <a:r>
              <a:rPr lang="en-US" sz="1200" kern="1200" dirty="0">
                <a:solidFill>
                  <a:schemeClr val="tx1"/>
                </a:solidFill>
                <a:effectLst/>
                <a:latin typeface="+mn-lt"/>
                <a:ea typeface="+mn-ea"/>
                <a:cs typeface="+mn-cs"/>
              </a:rPr>
              <a:t>, to achieve </a:t>
            </a:r>
            <a:r>
              <a:rPr lang="en-US" sz="1200" b="1" kern="1200" dirty="0">
                <a:solidFill>
                  <a:schemeClr val="tx1"/>
                </a:solidFill>
                <a:effectLst/>
                <a:latin typeface="+mn-lt"/>
                <a:ea typeface="+mn-ea"/>
                <a:cs typeface="+mn-cs"/>
              </a:rPr>
              <a:t>universal health coverage</a:t>
            </a:r>
            <a:r>
              <a:rPr lang="en-US" sz="1200" kern="1200" dirty="0">
                <a:solidFill>
                  <a:schemeClr val="tx1"/>
                </a:solidFill>
                <a:effectLst/>
                <a:latin typeface="+mn-lt"/>
                <a:ea typeface="+mn-ea"/>
                <a:cs typeface="+mn-cs"/>
              </a:rPr>
              <a:t> and ultimately to reach the health-related </a:t>
            </a:r>
            <a:r>
              <a:rPr lang="en-US" sz="1200" b="1" kern="1200" dirty="0">
                <a:solidFill>
                  <a:schemeClr val="tx1"/>
                </a:solidFill>
                <a:effectLst/>
                <a:latin typeface="+mn-lt"/>
                <a:ea typeface="+mn-ea"/>
                <a:cs typeface="+mn-cs"/>
              </a:rPr>
              <a:t>sustainable development goals</a:t>
            </a:r>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Access to quality health services is central to achieving universal health coverage.</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3</a:t>
            </a:fld>
            <a:endParaRPr lang="en-GB"/>
          </a:p>
        </p:txBody>
      </p:sp>
    </p:spTree>
    <p:extLst>
      <p:ext uri="{BB962C8B-B14F-4D97-AF65-F5344CB8AC3E}">
        <p14:creationId xmlns:p14="http://schemas.microsoft.com/office/powerpoint/2010/main" val="8006053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countries want to identify gaps in their health services, and have evidence to inform efforts toward improvement, it is essential to have reliable information on the status of the health facility service delivery system.</a:t>
            </a:r>
            <a:r>
              <a:rPr lang="en-US" sz="1800" dirty="0">
                <a:effectLst/>
                <a:latin typeface="Calibri" panose="020F0502020204030204" pitchFamily="34" charset="0"/>
                <a:ea typeface="Cambria" panose="02040503050406030204" pitchFamily="18" charset="0"/>
                <a:cs typeface="Cambria" panose="02040503050406030204" pitchFamily="18" charset="0"/>
              </a:rPr>
              <a:t> </a:t>
            </a:r>
            <a:endParaRPr lang="en-GB" sz="18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4</a:t>
            </a:fld>
            <a:endParaRPr lang="en-GB"/>
          </a:p>
        </p:txBody>
      </p:sp>
    </p:spTree>
    <p:extLst>
      <p:ext uri="{BB962C8B-B14F-4D97-AF65-F5344CB8AC3E}">
        <p14:creationId xmlns:p14="http://schemas.microsoft.com/office/powerpoint/2010/main" val="395410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Furthermore, in the wake of COVID-19, many countries are making efforts to improve the resilience of their facility-based health services. </a:t>
            </a:r>
            <a:endParaRPr lang="en-GB" dirty="0"/>
          </a:p>
          <a:p>
            <a:r>
              <a:rPr lang="en-US" dirty="0"/>
              <a:t> </a:t>
            </a:r>
            <a:endParaRPr lang="en-GB" dirty="0"/>
          </a:p>
          <a:p>
            <a:r>
              <a:rPr lang="en-US" dirty="0"/>
              <a:t>To make these improvements, they need </a:t>
            </a:r>
            <a:r>
              <a:rPr lang="en-US" b="1" dirty="0"/>
              <a:t>reliable baseline information</a:t>
            </a:r>
            <a:r>
              <a:rPr lang="en-US" dirty="0"/>
              <a:t>. </a:t>
            </a:r>
            <a:endParaRPr lang="en-GB" dirty="0"/>
          </a:p>
          <a:p>
            <a:r>
              <a:rPr lang="en-US" dirty="0"/>
              <a:t> </a:t>
            </a:r>
            <a:endParaRPr lang="en-GB" dirty="0"/>
          </a:p>
          <a:p>
            <a:r>
              <a:rPr lang="en-US" dirty="0"/>
              <a:t>An HHFA can supply much of this information, which can be used as evidence to inform actions for improvements.</a:t>
            </a:r>
            <a:endParaRPr lang="en-GB" dirty="0"/>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5</a:t>
            </a:fld>
            <a:endParaRPr lang="en-GB"/>
          </a:p>
        </p:txBody>
      </p:sp>
    </p:spTree>
    <p:extLst>
      <p:ext uri="{BB962C8B-B14F-4D97-AF65-F5344CB8AC3E}">
        <p14:creationId xmlns:p14="http://schemas.microsoft.com/office/powerpoint/2010/main" val="1604685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example, the HHFA can:</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measure service availability, which is a pre-requisite for access; </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measure the capacities of facilities to deliver services at required standards of quality;</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identify strengths and weaknesses; and </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highlight inequities in health facility services.</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successive HHFAs are conducted over time, they can be used to monitor improvements in health facility services.</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6</a:t>
            </a:fld>
            <a:endParaRPr lang="en-GB"/>
          </a:p>
        </p:txBody>
      </p:sp>
    </p:spTree>
    <p:extLst>
      <p:ext uri="{BB962C8B-B14F-4D97-AF65-F5344CB8AC3E}">
        <p14:creationId xmlns:p14="http://schemas.microsoft.com/office/powerpoint/2010/main" val="4157284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HHFA can provide objective evidence to inform actions and improvements.</a:t>
            </a:r>
            <a:endParaRPr lang="en-GB" sz="1800" dirty="0">
              <a:effectLst/>
              <a:latin typeface="Cambria" panose="02040503050406030204" pitchFamily="18" charset="0"/>
              <a:ea typeface="Cambria" panose="02040503050406030204" pitchFamily="18" charset="0"/>
              <a:cs typeface="Cambria" panose="02040503050406030204" pitchFamily="18" charset="0"/>
            </a:endParaRPr>
          </a:p>
          <a:p>
            <a:r>
              <a:rPr lang="en-US" sz="1800" dirty="0">
                <a:effectLst/>
                <a:latin typeface="Calibri" panose="020F0502020204030204" pitchFamily="34" charset="0"/>
                <a:ea typeface="Cambria" panose="02040503050406030204" pitchFamily="18" charset="0"/>
                <a:cs typeface="Cambria" panose="02040503050406030204" pitchFamily="18" charset="0"/>
              </a:rPr>
              <a:t> </a:t>
            </a:r>
            <a:endParaRPr lang="en-GB" sz="18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7</a:t>
            </a:fld>
            <a:endParaRPr lang="en-GB"/>
          </a:p>
        </p:txBody>
      </p:sp>
    </p:spTree>
    <p:extLst>
      <p:ext uri="{BB962C8B-B14F-4D97-AF65-F5344CB8AC3E}">
        <p14:creationId xmlns:p14="http://schemas.microsoft.com/office/powerpoint/2010/main" val="1604685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Strengths, gaps and inequities identified through the HHFA can provide objective evidence to support policy-making, planning, resource allocation, and advocacy.</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8</a:t>
            </a:fld>
            <a:endParaRPr lang="en-GB"/>
          </a:p>
        </p:txBody>
      </p:sp>
    </p:spTree>
    <p:extLst>
      <p:ext uri="{BB962C8B-B14F-4D97-AF65-F5344CB8AC3E}">
        <p14:creationId xmlns:p14="http://schemas.microsoft.com/office/powerpoint/2010/main" val="1642532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Examples of questions that an HHFA could help to answer include:</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Are some </a:t>
            </a:r>
            <a:r>
              <a:rPr lang="en-US" sz="1200" kern="1200" dirty="0" err="1">
                <a:solidFill>
                  <a:schemeClr val="tx1"/>
                </a:solidFill>
                <a:effectLst/>
                <a:latin typeface="+mn-lt"/>
                <a:ea typeface="+mn-ea"/>
                <a:cs typeface="+mn-cs"/>
              </a:rPr>
              <a:t>programmes</a:t>
            </a:r>
            <a:r>
              <a:rPr lang="en-US" sz="1200" kern="1200" dirty="0">
                <a:solidFill>
                  <a:schemeClr val="tx1"/>
                </a:solidFill>
                <a:effectLst/>
                <a:latin typeface="+mn-lt"/>
                <a:ea typeface="+mn-ea"/>
                <a:cs typeface="+mn-cs"/>
              </a:rPr>
              <a:t> or services working better than others?</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Are facilities in some parts of the country doing better than others?</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Are some items or systems missing or weak?</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9</a:t>
            </a:fld>
            <a:endParaRPr lang="en-GB"/>
          </a:p>
        </p:txBody>
      </p:sp>
    </p:spTree>
    <p:extLst>
      <p:ext uri="{BB962C8B-B14F-4D97-AF65-F5344CB8AC3E}">
        <p14:creationId xmlns:p14="http://schemas.microsoft.com/office/powerpoint/2010/main" val="35004241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979F1-05A3-4387-9047-8268792CE6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C9257D8-8E90-4BD3-BD75-EC6A1FDFC2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951270674"/>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E7B00-9E38-48BD-BD42-585E5B855D6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A162318-839A-4DDB-AF7F-45DACAE6C39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C987B4-2514-406D-B06A-514A36A97449}"/>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5" name="Footer Placeholder 4">
            <a:extLst>
              <a:ext uri="{FF2B5EF4-FFF2-40B4-BE49-F238E27FC236}">
                <a16:creationId xmlns:a16="http://schemas.microsoft.com/office/drawing/2014/main" id="{F07EC6CB-FB4B-4747-A6C9-07B449B88E77}"/>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A7130FBF-9DC0-41DC-B410-5E37DDED097C}"/>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2884864880"/>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554561-7F4C-422F-8E1F-711420A6B4E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754B118-3C98-497F-B8E6-AEBCC31A99D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189668B-8E65-4318-9CEE-0F1452AD7E84}"/>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5" name="Footer Placeholder 4">
            <a:extLst>
              <a:ext uri="{FF2B5EF4-FFF2-40B4-BE49-F238E27FC236}">
                <a16:creationId xmlns:a16="http://schemas.microsoft.com/office/drawing/2014/main" id="{FE3DDD7F-A795-48C9-A231-763010EBFAD1}"/>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D123A3BD-0C69-402D-A27C-A44D40452D00}"/>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1731046886"/>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E6A1C-CFCE-4465-ABAA-B8C208D21AD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1FC2C64-E46C-497D-8F72-DC94C614AAE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8C0DD8F-9785-4942-ACD0-C6B973D8EFAA}"/>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5" name="Footer Placeholder 4">
            <a:extLst>
              <a:ext uri="{FF2B5EF4-FFF2-40B4-BE49-F238E27FC236}">
                <a16:creationId xmlns:a16="http://schemas.microsoft.com/office/drawing/2014/main" id="{0E2E645A-8142-4BF4-AAEA-2FBD85F054C1}"/>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E0B24A14-094F-464A-B7D7-1E73DADE4426}"/>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490981816"/>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4BEEE-DAE7-4F47-8541-54166AF1BE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BA12E93-C960-4135-8A27-F88922A9CA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0DB0224-69A1-4B8A-9CFB-05EA2A0E1233}"/>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5" name="Footer Placeholder 4">
            <a:extLst>
              <a:ext uri="{FF2B5EF4-FFF2-40B4-BE49-F238E27FC236}">
                <a16:creationId xmlns:a16="http://schemas.microsoft.com/office/drawing/2014/main" id="{0EBEA8A2-0B04-40FB-8BDB-6D62EAEF7E87}"/>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457393D8-AEEE-4AA2-BCB6-53E8C3FD0789}"/>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4003388247"/>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BC8C3-7C4A-4EE6-B177-515F3C8AE4A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AF43D30-0AED-4F72-8850-D78E9DA62BB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27DBDC9-5432-419C-81D3-7339C35C669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7BC437F-64CD-4199-9402-DB1AC565868D}"/>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6" name="Footer Placeholder 5">
            <a:extLst>
              <a:ext uri="{FF2B5EF4-FFF2-40B4-BE49-F238E27FC236}">
                <a16:creationId xmlns:a16="http://schemas.microsoft.com/office/drawing/2014/main" id="{60DE094F-4283-4248-A6E4-76FAA65312B4}"/>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2653E755-361D-4A07-9A04-F3672E0B4E8E}"/>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451065744"/>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BF21F-A968-449D-9FA2-CD5BD9EEE6B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A607DC4-998D-4CFC-8745-1C33E9C6F2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C33E50B-6A8C-4134-8F3C-2EBD034B670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20FA19B-EC28-42AD-970C-0FBA3DF7C8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F7156B2-52AE-4203-82A9-0A3A38D4ECF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99B79C6-97D2-47ED-9D6F-89F52B67B6C9}"/>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8" name="Footer Placeholder 7">
            <a:extLst>
              <a:ext uri="{FF2B5EF4-FFF2-40B4-BE49-F238E27FC236}">
                <a16:creationId xmlns:a16="http://schemas.microsoft.com/office/drawing/2014/main" id="{A5088382-302A-42A5-96FC-00CD76AF2869}"/>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F363C413-632F-487F-A064-ECCFF20CC198}"/>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501285609"/>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FE986-CC09-40CB-8794-728D3A4D50A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81C4580-E0E0-410E-A8EF-559635424170}"/>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4" name="Footer Placeholder 3">
            <a:extLst>
              <a:ext uri="{FF2B5EF4-FFF2-40B4-BE49-F238E27FC236}">
                <a16:creationId xmlns:a16="http://schemas.microsoft.com/office/drawing/2014/main" id="{7A0021B1-B1A5-4390-9931-62B9973AD62A}"/>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5" name="Slide Number Placeholder 4">
            <a:extLst>
              <a:ext uri="{FF2B5EF4-FFF2-40B4-BE49-F238E27FC236}">
                <a16:creationId xmlns:a16="http://schemas.microsoft.com/office/drawing/2014/main" id="{16EE1ED0-6B72-4D34-AF65-543DAD8F5BA1}"/>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021505985"/>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1B427D-848C-4440-B914-46185C91A9CD}"/>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3" name="Footer Placeholder 2">
            <a:extLst>
              <a:ext uri="{FF2B5EF4-FFF2-40B4-BE49-F238E27FC236}">
                <a16:creationId xmlns:a16="http://schemas.microsoft.com/office/drawing/2014/main" id="{25E70E5F-7E9C-4E79-B83A-F4E7F1647423}"/>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4" name="Slide Number Placeholder 3">
            <a:extLst>
              <a:ext uri="{FF2B5EF4-FFF2-40B4-BE49-F238E27FC236}">
                <a16:creationId xmlns:a16="http://schemas.microsoft.com/office/drawing/2014/main" id="{44BBC04C-EDBB-432A-BF79-45E0343C5533}"/>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740923972"/>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1281D-9C7D-4187-9515-3D6F621067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1345368-E801-4D4A-B2F4-A47CEC9BB8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4DDBD52-441C-459D-BF68-BD401B80AE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2D469C6-7A38-4890-B220-CFCECB42C6A1}"/>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6" name="Footer Placeholder 5">
            <a:extLst>
              <a:ext uri="{FF2B5EF4-FFF2-40B4-BE49-F238E27FC236}">
                <a16:creationId xmlns:a16="http://schemas.microsoft.com/office/drawing/2014/main" id="{D86B9655-B326-4380-AD04-96DBAA6BCDE2}"/>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A9750C96-C745-4135-AE92-FA4AE6EC7697}"/>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899383526"/>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7FD55-E903-4166-B501-905B0C2BAF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72E65C9-DDAA-466A-A6FC-7D116EDC8C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70AA80B-212E-41D3-87AF-FC58A5D07A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063AF25-52CF-4127-AE62-8E55B6DAE27A}"/>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07/11/2022</a:t>
            </a:fld>
            <a:endParaRPr lang="en-GB"/>
          </a:p>
        </p:txBody>
      </p:sp>
      <p:sp>
        <p:nvSpPr>
          <p:cNvPr id="6" name="Footer Placeholder 5">
            <a:extLst>
              <a:ext uri="{FF2B5EF4-FFF2-40B4-BE49-F238E27FC236}">
                <a16:creationId xmlns:a16="http://schemas.microsoft.com/office/drawing/2014/main" id="{6294994E-CCCB-42D2-A6E5-F7BFB558CABB}"/>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1866B599-E99E-4B76-A90C-C8233724FA4A}"/>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2644539192"/>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AAB451-C634-4A9E-BFB0-9D91D08690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5E72FA12-8D9E-475C-A9D6-5357EB51C4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772613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11.png"/><Relationship Id="rId5" Type="http://schemas.openxmlformats.org/officeDocument/2006/relationships/image" Target="../media/image17.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7" Type="http://schemas.microsoft.com/office/2007/relationships/hdphoto" Target="../media/hdphoto2.wdp"/><Relationship Id="rId2" Type="http://schemas.openxmlformats.org/officeDocument/2006/relationships/slideLayout" Target="../slideLayouts/slideLayout2.xml"/><Relationship Id="rId1" Type="http://schemas.openxmlformats.org/officeDocument/2006/relationships/tags" Target="../tags/tag14.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image" Target="../media/image11.png"/><Relationship Id="rId5" Type="http://schemas.openxmlformats.org/officeDocument/2006/relationships/image" Target="../media/image2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6.xml"/><Relationship Id="rId5"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notesSlide" Target="../notesSlides/notesSlide3.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2.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xml"/><Relationship Id="rId5" Type="http://schemas.openxmlformats.org/officeDocument/2006/relationships/image" Target="../media/image12.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notesSlide" Target="../notesSlides/notesSlide8.xml"/><Relationship Id="rId7"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image" Target="../media/image11.png"/><Relationship Id="rId5" Type="http://schemas.openxmlformats.org/officeDocument/2006/relationships/image" Target="../media/image1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5BB4486-8548-7693-0F10-43CD15A9C0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grpSp>
        <p:nvGrpSpPr>
          <p:cNvPr id="2" name="Group 1">
            <a:extLst>
              <a:ext uri="{FF2B5EF4-FFF2-40B4-BE49-F238E27FC236}">
                <a16:creationId xmlns:a16="http://schemas.microsoft.com/office/drawing/2014/main" id="{AEFF31C0-596D-4351-B46F-8440B6312256}"/>
              </a:ext>
            </a:extLst>
          </p:cNvPr>
          <p:cNvGrpSpPr/>
          <p:nvPr/>
        </p:nvGrpSpPr>
        <p:grpSpPr>
          <a:xfrm>
            <a:off x="1" y="1805920"/>
            <a:ext cx="12175670" cy="3243080"/>
            <a:chOff x="1" y="1805920"/>
            <a:chExt cx="12175670" cy="3243080"/>
          </a:xfrm>
        </p:grpSpPr>
        <p:grpSp>
          <p:nvGrpSpPr>
            <p:cNvPr id="31" name="Group 30">
              <a:extLst>
                <a:ext uri="{FF2B5EF4-FFF2-40B4-BE49-F238E27FC236}">
                  <a16:creationId xmlns:a16="http://schemas.microsoft.com/office/drawing/2014/main" id="{B73EB9B5-8DB0-C2BA-6F75-5397B8DDBBCD}"/>
                </a:ext>
              </a:extLst>
            </p:cNvPr>
            <p:cNvGrpSpPr/>
            <p:nvPr/>
          </p:nvGrpSpPr>
          <p:grpSpPr>
            <a:xfrm>
              <a:off x="3225226" y="1805920"/>
              <a:ext cx="8950445" cy="3240000"/>
              <a:chOff x="3225226" y="1805920"/>
              <a:chExt cx="8950445" cy="3240000"/>
            </a:xfrm>
          </p:grpSpPr>
          <p:sp>
            <p:nvSpPr>
              <p:cNvPr id="32" name="Rectangle 31">
                <a:extLst>
                  <a:ext uri="{FF2B5EF4-FFF2-40B4-BE49-F238E27FC236}">
                    <a16:creationId xmlns:a16="http://schemas.microsoft.com/office/drawing/2014/main" id="{3209C60B-4EAE-983B-EB90-2186CBA79AFC}"/>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33" name="Group 32">
                <a:extLst>
                  <a:ext uri="{FF2B5EF4-FFF2-40B4-BE49-F238E27FC236}">
                    <a16:creationId xmlns:a16="http://schemas.microsoft.com/office/drawing/2014/main" id="{7A08889B-A57A-D7C8-EAE7-BACEAFFB47D7}"/>
                  </a:ext>
                </a:extLst>
              </p:cNvPr>
              <p:cNvGrpSpPr/>
              <p:nvPr/>
            </p:nvGrpSpPr>
            <p:grpSpPr>
              <a:xfrm>
                <a:off x="3497856" y="2409756"/>
                <a:ext cx="7504761" cy="2205640"/>
                <a:chOff x="3029663" y="2626398"/>
                <a:chExt cx="7504761" cy="2205640"/>
              </a:xfrm>
            </p:grpSpPr>
            <p:sp>
              <p:nvSpPr>
                <p:cNvPr id="35" name="TextBox 34">
                  <a:extLst>
                    <a:ext uri="{FF2B5EF4-FFF2-40B4-BE49-F238E27FC236}">
                      <a16:creationId xmlns:a16="http://schemas.microsoft.com/office/drawing/2014/main" id="{6C5CA4A5-1A67-5576-0CC7-176E1C118893}"/>
                    </a:ext>
                  </a:extLst>
                </p:cNvPr>
                <p:cNvSpPr txBox="1"/>
                <p:nvPr/>
              </p:nvSpPr>
              <p:spPr>
                <a:xfrm>
                  <a:off x="3029663" y="2626398"/>
                  <a:ext cx="4720763" cy="595869"/>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3600" dirty="0"/>
                    <a:t>Unit 1</a:t>
                  </a:r>
                </a:p>
              </p:txBody>
            </p:sp>
            <p:sp>
              <p:nvSpPr>
                <p:cNvPr id="36" name="TextBox 35">
                  <a:extLst>
                    <a:ext uri="{FF2B5EF4-FFF2-40B4-BE49-F238E27FC236}">
                      <a16:creationId xmlns:a16="http://schemas.microsoft.com/office/drawing/2014/main" id="{8E7EEC0C-39AC-6792-600F-2FF2EFB7D9EB}"/>
                    </a:ext>
                  </a:extLst>
                </p:cNvPr>
                <p:cNvSpPr txBox="1"/>
                <p:nvPr/>
              </p:nvSpPr>
              <p:spPr>
                <a:xfrm>
                  <a:off x="3029663" y="3403570"/>
                  <a:ext cx="7504761" cy="1428468"/>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4800" dirty="0"/>
                    <a:t>Why should a country conduct an HHFA?</a:t>
                  </a:r>
                </a:p>
              </p:txBody>
            </p:sp>
          </p:grpSp>
        </p:grpSp>
        <p:pic>
          <p:nvPicPr>
            <p:cNvPr id="10" name="Picture 9">
              <a:extLst>
                <a:ext uri="{FF2B5EF4-FFF2-40B4-BE49-F238E27FC236}">
                  <a16:creationId xmlns:a16="http://schemas.microsoft.com/office/drawing/2014/main" id="{837EE406-88EA-4B8D-8328-47404BB2918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Tree>
    <p:custDataLst>
      <p:tags r:id="rId1"/>
    </p:custDataLst>
    <p:extLst>
      <p:ext uri="{BB962C8B-B14F-4D97-AF65-F5344CB8AC3E}">
        <p14:creationId xmlns:p14="http://schemas.microsoft.com/office/powerpoint/2010/main" val="300676917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84D8390B-55BB-DC68-6C38-234C5F4C2E56}"/>
              </a:ext>
            </a:extLst>
          </p:cNvPr>
          <p:cNvGrpSpPr/>
          <p:nvPr/>
        </p:nvGrpSpPr>
        <p:grpSpPr>
          <a:xfrm>
            <a:off x="-1235" y="-815"/>
            <a:ext cx="9220539" cy="611122"/>
            <a:chOff x="-1235" y="-815"/>
            <a:chExt cx="9220539" cy="611122"/>
          </a:xfrm>
        </p:grpSpPr>
        <p:sp>
          <p:nvSpPr>
            <p:cNvPr id="43" name="TextBox 42">
              <a:extLst>
                <a:ext uri="{FF2B5EF4-FFF2-40B4-BE49-F238E27FC236}">
                  <a16:creationId xmlns:a16="http://schemas.microsoft.com/office/drawing/2014/main" id="{DAD478BE-FBDA-DC64-8558-B8C0FB8235B4}"/>
                </a:ext>
              </a:extLst>
            </p:cNvPr>
            <p:cNvSpPr txBox="1"/>
            <p:nvPr/>
          </p:nvSpPr>
          <p:spPr>
            <a:xfrm>
              <a:off x="734150" y="21600"/>
              <a:ext cx="8485154" cy="584775"/>
            </a:xfrm>
            <a:prstGeom prst="rect">
              <a:avLst/>
            </a:prstGeom>
            <a:noFill/>
          </p:spPr>
          <p:txBody>
            <a:bodyPr wrap="square">
              <a:spAutoFit/>
            </a:bodyPr>
            <a:lstStyle/>
            <a:p>
              <a:r>
                <a:rPr lang="en-GB" sz="3200" dirty="0">
                  <a:solidFill>
                    <a:srgbClr val="595959"/>
                  </a:solidFill>
                </a:rPr>
                <a:t>What HHFA indicators can reveal</a:t>
              </a:r>
            </a:p>
          </p:txBody>
        </p:sp>
        <p:pic>
          <p:nvPicPr>
            <p:cNvPr id="44" name="Picture 43">
              <a:extLst>
                <a:ext uri="{FF2B5EF4-FFF2-40B4-BE49-F238E27FC236}">
                  <a16:creationId xmlns:a16="http://schemas.microsoft.com/office/drawing/2014/main" id="{2BBCD590-2449-7FDC-111E-501E5119FF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pic>
        <p:nvPicPr>
          <p:cNvPr id="12" name="Picture 11">
            <a:extLst>
              <a:ext uri="{FF2B5EF4-FFF2-40B4-BE49-F238E27FC236}">
                <a16:creationId xmlns:a16="http://schemas.microsoft.com/office/drawing/2014/main" id="{1EFD3E33-8DFE-C87C-ED71-D63A725F3E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133" y="1880903"/>
            <a:ext cx="3075082" cy="3096193"/>
          </a:xfrm>
          <a:prstGeom prst="rect">
            <a:avLst/>
          </a:prstGeom>
        </p:spPr>
      </p:pic>
      <p:sp>
        <p:nvSpPr>
          <p:cNvPr id="13" name="bulletText1">
            <a:extLst>
              <a:ext uri="{FF2B5EF4-FFF2-40B4-BE49-F238E27FC236}">
                <a16:creationId xmlns:a16="http://schemas.microsoft.com/office/drawing/2014/main" id="{1A888DB7-7699-4793-8D18-791EAB9E320D}"/>
              </a:ext>
            </a:extLst>
          </p:cNvPr>
          <p:cNvSpPr txBox="1"/>
          <p:nvPr/>
        </p:nvSpPr>
        <p:spPr>
          <a:xfrm>
            <a:off x="5184958" y="745738"/>
            <a:ext cx="6422387"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 facilities offering PMTCT services is lower than expected</a:t>
            </a:r>
          </a:p>
        </p:txBody>
      </p:sp>
      <p:sp>
        <p:nvSpPr>
          <p:cNvPr id="14" name="bulletText2">
            <a:extLst>
              <a:ext uri="{FF2B5EF4-FFF2-40B4-BE49-F238E27FC236}">
                <a16:creationId xmlns:a16="http://schemas.microsoft.com/office/drawing/2014/main" id="{D712CC60-CE7B-4135-B74A-1E3EAD1A9728}"/>
              </a:ext>
            </a:extLst>
          </p:cNvPr>
          <p:cNvSpPr txBox="1"/>
          <p:nvPr/>
        </p:nvSpPr>
        <p:spPr>
          <a:xfrm>
            <a:off x="5186397" y="1768400"/>
            <a:ext cx="6420948"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 facilities with a reliable electricity supply is lower in some provinces than others</a:t>
            </a:r>
          </a:p>
        </p:txBody>
      </p:sp>
      <p:sp>
        <p:nvSpPr>
          <p:cNvPr id="15" name="bulletText3">
            <a:extLst>
              <a:ext uri="{FF2B5EF4-FFF2-40B4-BE49-F238E27FC236}">
                <a16:creationId xmlns:a16="http://schemas.microsoft.com/office/drawing/2014/main" id="{315247FE-E925-4CFA-A1E3-58C2C4C99F64}"/>
              </a:ext>
            </a:extLst>
          </p:cNvPr>
          <p:cNvSpPr txBox="1"/>
          <p:nvPr/>
        </p:nvSpPr>
        <p:spPr>
          <a:xfrm>
            <a:off x="5186397" y="2791062"/>
            <a:ext cx="6420948"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a high % of district hospitals lack staff trained in essential surgical procedures</a:t>
            </a:r>
          </a:p>
        </p:txBody>
      </p:sp>
      <p:pic>
        <p:nvPicPr>
          <p:cNvPr id="19" name="bullet01">
            <a:extLst>
              <a:ext uri="{FF2B5EF4-FFF2-40B4-BE49-F238E27FC236}">
                <a16:creationId xmlns:a16="http://schemas.microsoft.com/office/drawing/2014/main" id="{20DCD6F6-9F3E-4895-9E15-7A47919200A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56588" y="915370"/>
            <a:ext cx="117692" cy="122400"/>
          </a:xfrm>
          <a:prstGeom prst="rect">
            <a:avLst/>
          </a:prstGeom>
        </p:spPr>
      </p:pic>
      <p:pic>
        <p:nvPicPr>
          <p:cNvPr id="20" name="bullet02">
            <a:extLst>
              <a:ext uri="{FF2B5EF4-FFF2-40B4-BE49-F238E27FC236}">
                <a16:creationId xmlns:a16="http://schemas.microsoft.com/office/drawing/2014/main" id="{AECBC5DA-F1EB-4B8E-8474-3323E18DF0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58027" y="1945313"/>
            <a:ext cx="117692" cy="122400"/>
          </a:xfrm>
          <a:prstGeom prst="rect">
            <a:avLst/>
          </a:prstGeom>
        </p:spPr>
      </p:pic>
      <p:pic>
        <p:nvPicPr>
          <p:cNvPr id="21" name="bullet03">
            <a:extLst>
              <a:ext uri="{FF2B5EF4-FFF2-40B4-BE49-F238E27FC236}">
                <a16:creationId xmlns:a16="http://schemas.microsoft.com/office/drawing/2014/main" id="{68792266-CFE1-4EFA-BCEE-7EB98A0888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58027" y="2978881"/>
            <a:ext cx="117692" cy="122400"/>
          </a:xfrm>
          <a:prstGeom prst="rect">
            <a:avLst/>
          </a:prstGeom>
        </p:spPr>
      </p:pic>
      <p:sp>
        <p:nvSpPr>
          <p:cNvPr id="16" name="bulletText4">
            <a:extLst>
              <a:ext uri="{FF2B5EF4-FFF2-40B4-BE49-F238E27FC236}">
                <a16:creationId xmlns:a16="http://schemas.microsoft.com/office/drawing/2014/main" id="{AA0935CC-E1C7-4995-B371-9A31F7D4E7BF}"/>
              </a:ext>
            </a:extLst>
          </p:cNvPr>
          <p:cNvSpPr txBox="1"/>
          <p:nvPr/>
        </p:nvSpPr>
        <p:spPr>
          <a:xfrm>
            <a:off x="5184958" y="3813724"/>
            <a:ext cx="6779515"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TB services are better equipped with diagnostics and medicines than other programmes</a:t>
            </a:r>
          </a:p>
        </p:txBody>
      </p:sp>
      <p:sp>
        <p:nvSpPr>
          <p:cNvPr id="17" name="bulletText5">
            <a:extLst>
              <a:ext uri="{FF2B5EF4-FFF2-40B4-BE49-F238E27FC236}">
                <a16:creationId xmlns:a16="http://schemas.microsoft.com/office/drawing/2014/main" id="{1B0D0E48-A175-4DF8-B623-7FE2395D9D90}"/>
              </a:ext>
            </a:extLst>
          </p:cNvPr>
          <p:cNvSpPr txBox="1"/>
          <p:nvPr/>
        </p:nvSpPr>
        <p:spPr>
          <a:xfrm>
            <a:off x="5186397" y="4836386"/>
            <a:ext cx="6420948"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most facilities lack formal systems for linking with community health workers</a:t>
            </a:r>
          </a:p>
        </p:txBody>
      </p:sp>
      <p:sp>
        <p:nvSpPr>
          <p:cNvPr id="18" name="bulletText6">
            <a:extLst>
              <a:ext uri="{FF2B5EF4-FFF2-40B4-BE49-F238E27FC236}">
                <a16:creationId xmlns:a16="http://schemas.microsoft.com/office/drawing/2014/main" id="{35D69D7A-5320-4A57-816E-BCA8ACE93738}"/>
              </a:ext>
            </a:extLst>
          </p:cNvPr>
          <p:cNvSpPr txBox="1"/>
          <p:nvPr/>
        </p:nvSpPr>
        <p:spPr>
          <a:xfrm>
            <a:off x="5186397" y="5859046"/>
            <a:ext cx="6420948"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almost 50% of hospitals lack a budgeted annual work plan</a:t>
            </a:r>
          </a:p>
        </p:txBody>
      </p:sp>
      <p:pic>
        <p:nvPicPr>
          <p:cNvPr id="22" name="bullet04">
            <a:extLst>
              <a:ext uri="{FF2B5EF4-FFF2-40B4-BE49-F238E27FC236}">
                <a16:creationId xmlns:a16="http://schemas.microsoft.com/office/drawing/2014/main" id="{09156193-B8DF-4670-A96E-195B8AC6193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56588" y="3997541"/>
            <a:ext cx="117692" cy="122400"/>
          </a:xfrm>
          <a:prstGeom prst="rect">
            <a:avLst/>
          </a:prstGeom>
        </p:spPr>
      </p:pic>
      <p:pic>
        <p:nvPicPr>
          <p:cNvPr id="23" name="bullet05">
            <a:extLst>
              <a:ext uri="{FF2B5EF4-FFF2-40B4-BE49-F238E27FC236}">
                <a16:creationId xmlns:a16="http://schemas.microsoft.com/office/drawing/2014/main" id="{0E0567DB-D621-4D7F-B905-E6CBA515484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58027" y="5015982"/>
            <a:ext cx="117692" cy="122400"/>
          </a:xfrm>
          <a:prstGeom prst="rect">
            <a:avLst/>
          </a:prstGeom>
        </p:spPr>
      </p:pic>
      <p:pic>
        <p:nvPicPr>
          <p:cNvPr id="24" name="bullet06">
            <a:extLst>
              <a:ext uri="{FF2B5EF4-FFF2-40B4-BE49-F238E27FC236}">
                <a16:creationId xmlns:a16="http://schemas.microsoft.com/office/drawing/2014/main" id="{23B9227C-8F7A-4E6E-A5DD-4FB811B6E70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58027" y="6049550"/>
            <a:ext cx="117692" cy="122400"/>
          </a:xfrm>
          <a:prstGeom prst="rect">
            <a:avLst/>
          </a:prstGeom>
        </p:spPr>
      </p:pic>
      <p:sp>
        <p:nvSpPr>
          <p:cNvPr id="25" name="TextBox 24">
            <a:extLst>
              <a:ext uri="{FF2B5EF4-FFF2-40B4-BE49-F238E27FC236}">
                <a16:creationId xmlns:a16="http://schemas.microsoft.com/office/drawing/2014/main" id="{570F15F4-0BE3-4F4A-8674-61D6E3DB49C1}"/>
              </a:ext>
            </a:extLst>
          </p:cNvPr>
          <p:cNvSpPr txBox="1"/>
          <p:nvPr/>
        </p:nvSpPr>
        <p:spPr>
          <a:xfrm>
            <a:off x="609313" y="745738"/>
            <a:ext cx="3778798"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The HHFA might reveal:</a:t>
            </a:r>
          </a:p>
        </p:txBody>
      </p:sp>
    </p:spTree>
    <p:custDataLst>
      <p:tags r:id="rId1"/>
    </p:custDataLst>
    <p:extLst>
      <p:ext uri="{BB962C8B-B14F-4D97-AF65-F5344CB8AC3E}">
        <p14:creationId xmlns:p14="http://schemas.microsoft.com/office/powerpoint/2010/main" val="144291856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 calcmode="lin" valueType="num">
                                      <p:cBhvr>
                                        <p:cTn id="14" dur="500" fill="hold"/>
                                        <p:tgtEl>
                                          <p:spTgt spid="19"/>
                                        </p:tgtEl>
                                        <p:attrNameLst>
                                          <p:attrName>style.rotation</p:attrName>
                                        </p:attrNameLst>
                                      </p:cBhvr>
                                      <p:tavLst>
                                        <p:tav tm="0">
                                          <p:val>
                                            <p:fltVal val="90"/>
                                          </p:val>
                                        </p:tav>
                                        <p:tav tm="100000">
                                          <p:val>
                                            <p:fltVal val="0"/>
                                          </p:val>
                                        </p:tav>
                                      </p:tavLst>
                                    </p:anim>
                                    <p:animEffect transition="in" filter="fade">
                                      <p:cBhvr>
                                        <p:cTn id="15" dur="500"/>
                                        <p:tgtEl>
                                          <p:spTgt spid="19"/>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 calcmode="lin" valueType="num">
                                      <p:cBhvr>
                                        <p:cTn id="26" dur="500" fill="hold"/>
                                        <p:tgtEl>
                                          <p:spTgt spid="20"/>
                                        </p:tgtEl>
                                        <p:attrNameLst>
                                          <p:attrName>style.rotation</p:attrName>
                                        </p:attrNameLst>
                                      </p:cBhvr>
                                      <p:tavLst>
                                        <p:tav tm="0">
                                          <p:val>
                                            <p:fltVal val="90"/>
                                          </p:val>
                                        </p:tav>
                                        <p:tav tm="100000">
                                          <p:val>
                                            <p:fltVal val="0"/>
                                          </p:val>
                                        </p:tav>
                                      </p:tavLst>
                                    </p:anim>
                                    <p:animEffect transition="in" filter="fade">
                                      <p:cBhvr>
                                        <p:cTn id="27" dur="500"/>
                                        <p:tgtEl>
                                          <p:spTgt spid="20"/>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par>
                    <p:cTn id="32" fill="hold">
                      <p:stCondLst>
                        <p:cond delay="indefinite"/>
                      </p:stCondLst>
                      <p:childTnLst>
                        <p:par>
                          <p:cTn id="33" fill="hold">
                            <p:stCondLst>
                              <p:cond delay="0"/>
                            </p:stCondLst>
                            <p:childTnLst>
                              <p:par>
                                <p:cTn id="34" presetID="31" presetClass="entr" presetSubtype="0" fill="hold" nodeType="clickEffect">
                                  <p:stCondLst>
                                    <p:cond delay="0"/>
                                  </p:stCondLst>
                                  <p:childTnLst>
                                    <p:set>
                                      <p:cBhvr>
                                        <p:cTn id="35" dur="1" fill="hold">
                                          <p:stCondLst>
                                            <p:cond delay="0"/>
                                          </p:stCondLst>
                                        </p:cTn>
                                        <p:tgtEl>
                                          <p:spTgt spid="21"/>
                                        </p:tgtEl>
                                        <p:attrNameLst>
                                          <p:attrName>style.visibility</p:attrName>
                                        </p:attrNameLst>
                                      </p:cBhvr>
                                      <p:to>
                                        <p:strVal val="visible"/>
                                      </p:to>
                                    </p:set>
                                    <p:anim calcmode="lin" valueType="num">
                                      <p:cBhvr>
                                        <p:cTn id="36" dur="500" fill="hold"/>
                                        <p:tgtEl>
                                          <p:spTgt spid="21"/>
                                        </p:tgtEl>
                                        <p:attrNameLst>
                                          <p:attrName>ppt_w</p:attrName>
                                        </p:attrNameLst>
                                      </p:cBhvr>
                                      <p:tavLst>
                                        <p:tav tm="0">
                                          <p:val>
                                            <p:fltVal val="0"/>
                                          </p:val>
                                        </p:tav>
                                        <p:tav tm="100000">
                                          <p:val>
                                            <p:strVal val="#ppt_w"/>
                                          </p:val>
                                        </p:tav>
                                      </p:tavLst>
                                    </p:anim>
                                    <p:anim calcmode="lin" valueType="num">
                                      <p:cBhvr>
                                        <p:cTn id="37" dur="500" fill="hold"/>
                                        <p:tgtEl>
                                          <p:spTgt spid="21"/>
                                        </p:tgtEl>
                                        <p:attrNameLst>
                                          <p:attrName>ppt_h</p:attrName>
                                        </p:attrNameLst>
                                      </p:cBhvr>
                                      <p:tavLst>
                                        <p:tav tm="0">
                                          <p:val>
                                            <p:fltVal val="0"/>
                                          </p:val>
                                        </p:tav>
                                        <p:tav tm="100000">
                                          <p:val>
                                            <p:strVal val="#ppt_h"/>
                                          </p:val>
                                        </p:tav>
                                      </p:tavLst>
                                    </p:anim>
                                    <p:anim calcmode="lin" valueType="num">
                                      <p:cBhvr>
                                        <p:cTn id="38" dur="500" fill="hold"/>
                                        <p:tgtEl>
                                          <p:spTgt spid="21"/>
                                        </p:tgtEl>
                                        <p:attrNameLst>
                                          <p:attrName>style.rotation</p:attrName>
                                        </p:attrNameLst>
                                      </p:cBhvr>
                                      <p:tavLst>
                                        <p:tav tm="0">
                                          <p:val>
                                            <p:fltVal val="90"/>
                                          </p:val>
                                        </p:tav>
                                        <p:tav tm="100000">
                                          <p:val>
                                            <p:fltVal val="0"/>
                                          </p:val>
                                        </p:tav>
                                      </p:tavLst>
                                    </p:anim>
                                    <p:animEffect transition="in" filter="fade">
                                      <p:cBhvr>
                                        <p:cTn id="39" dur="500"/>
                                        <p:tgtEl>
                                          <p:spTgt spid="21"/>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31" presetClass="entr" presetSubtype="0" fill="hold" nodeType="clickEffect">
                                  <p:stCondLst>
                                    <p:cond delay="0"/>
                                  </p:stCondLst>
                                  <p:childTnLst>
                                    <p:set>
                                      <p:cBhvr>
                                        <p:cTn id="47" dur="1" fill="hold">
                                          <p:stCondLst>
                                            <p:cond delay="0"/>
                                          </p:stCondLst>
                                        </p:cTn>
                                        <p:tgtEl>
                                          <p:spTgt spid="22"/>
                                        </p:tgtEl>
                                        <p:attrNameLst>
                                          <p:attrName>style.visibility</p:attrName>
                                        </p:attrNameLst>
                                      </p:cBhvr>
                                      <p:to>
                                        <p:strVal val="visible"/>
                                      </p:to>
                                    </p:set>
                                    <p:anim calcmode="lin" valueType="num">
                                      <p:cBhvr>
                                        <p:cTn id="48" dur="500" fill="hold"/>
                                        <p:tgtEl>
                                          <p:spTgt spid="22"/>
                                        </p:tgtEl>
                                        <p:attrNameLst>
                                          <p:attrName>ppt_w</p:attrName>
                                        </p:attrNameLst>
                                      </p:cBhvr>
                                      <p:tavLst>
                                        <p:tav tm="0">
                                          <p:val>
                                            <p:fltVal val="0"/>
                                          </p:val>
                                        </p:tav>
                                        <p:tav tm="100000">
                                          <p:val>
                                            <p:strVal val="#ppt_w"/>
                                          </p:val>
                                        </p:tav>
                                      </p:tavLst>
                                    </p:anim>
                                    <p:anim calcmode="lin" valueType="num">
                                      <p:cBhvr>
                                        <p:cTn id="49" dur="500" fill="hold"/>
                                        <p:tgtEl>
                                          <p:spTgt spid="22"/>
                                        </p:tgtEl>
                                        <p:attrNameLst>
                                          <p:attrName>ppt_h</p:attrName>
                                        </p:attrNameLst>
                                      </p:cBhvr>
                                      <p:tavLst>
                                        <p:tav tm="0">
                                          <p:val>
                                            <p:fltVal val="0"/>
                                          </p:val>
                                        </p:tav>
                                        <p:tav tm="100000">
                                          <p:val>
                                            <p:strVal val="#ppt_h"/>
                                          </p:val>
                                        </p:tav>
                                      </p:tavLst>
                                    </p:anim>
                                    <p:anim calcmode="lin" valueType="num">
                                      <p:cBhvr>
                                        <p:cTn id="50" dur="500" fill="hold"/>
                                        <p:tgtEl>
                                          <p:spTgt spid="22"/>
                                        </p:tgtEl>
                                        <p:attrNameLst>
                                          <p:attrName>style.rotation</p:attrName>
                                        </p:attrNameLst>
                                      </p:cBhvr>
                                      <p:tavLst>
                                        <p:tav tm="0">
                                          <p:val>
                                            <p:fltVal val="90"/>
                                          </p:val>
                                        </p:tav>
                                        <p:tav tm="100000">
                                          <p:val>
                                            <p:fltVal val="0"/>
                                          </p:val>
                                        </p:tav>
                                      </p:tavLst>
                                    </p:anim>
                                    <p:animEffect transition="in" filter="fade">
                                      <p:cBhvr>
                                        <p:cTn id="51" dur="500"/>
                                        <p:tgtEl>
                                          <p:spTgt spid="22"/>
                                        </p:tgtEl>
                                      </p:cBhvr>
                                    </p:animEffect>
                                  </p:childTnLst>
                                </p:cTn>
                              </p:par>
                            </p:childTnLst>
                          </p:cTn>
                        </p:par>
                        <p:par>
                          <p:cTn id="52" fill="hold">
                            <p:stCondLst>
                              <p:cond delay="500"/>
                            </p:stCondLst>
                            <p:childTnLst>
                              <p:par>
                                <p:cTn id="53" presetID="10" presetClass="entr" presetSubtype="0"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childTnLst>
                          </p:cTn>
                        </p:par>
                      </p:childTnLst>
                    </p:cTn>
                  </p:par>
                  <p:par>
                    <p:cTn id="56" fill="hold">
                      <p:stCondLst>
                        <p:cond delay="indefinite"/>
                      </p:stCondLst>
                      <p:childTnLst>
                        <p:par>
                          <p:cTn id="57" fill="hold">
                            <p:stCondLst>
                              <p:cond delay="0"/>
                            </p:stCondLst>
                            <p:childTnLst>
                              <p:par>
                                <p:cTn id="58" presetID="31" presetClass="entr" presetSubtype="0" fill="hold" nodeType="clickEffect">
                                  <p:stCondLst>
                                    <p:cond delay="0"/>
                                  </p:stCondLst>
                                  <p:childTnLst>
                                    <p:set>
                                      <p:cBhvr>
                                        <p:cTn id="59" dur="1" fill="hold">
                                          <p:stCondLst>
                                            <p:cond delay="0"/>
                                          </p:stCondLst>
                                        </p:cTn>
                                        <p:tgtEl>
                                          <p:spTgt spid="23"/>
                                        </p:tgtEl>
                                        <p:attrNameLst>
                                          <p:attrName>style.visibility</p:attrName>
                                        </p:attrNameLst>
                                      </p:cBhvr>
                                      <p:to>
                                        <p:strVal val="visible"/>
                                      </p:to>
                                    </p:set>
                                    <p:anim calcmode="lin" valueType="num">
                                      <p:cBhvr>
                                        <p:cTn id="60" dur="500" fill="hold"/>
                                        <p:tgtEl>
                                          <p:spTgt spid="23"/>
                                        </p:tgtEl>
                                        <p:attrNameLst>
                                          <p:attrName>ppt_w</p:attrName>
                                        </p:attrNameLst>
                                      </p:cBhvr>
                                      <p:tavLst>
                                        <p:tav tm="0">
                                          <p:val>
                                            <p:fltVal val="0"/>
                                          </p:val>
                                        </p:tav>
                                        <p:tav tm="100000">
                                          <p:val>
                                            <p:strVal val="#ppt_w"/>
                                          </p:val>
                                        </p:tav>
                                      </p:tavLst>
                                    </p:anim>
                                    <p:anim calcmode="lin" valueType="num">
                                      <p:cBhvr>
                                        <p:cTn id="61" dur="500" fill="hold"/>
                                        <p:tgtEl>
                                          <p:spTgt spid="23"/>
                                        </p:tgtEl>
                                        <p:attrNameLst>
                                          <p:attrName>ppt_h</p:attrName>
                                        </p:attrNameLst>
                                      </p:cBhvr>
                                      <p:tavLst>
                                        <p:tav tm="0">
                                          <p:val>
                                            <p:fltVal val="0"/>
                                          </p:val>
                                        </p:tav>
                                        <p:tav tm="100000">
                                          <p:val>
                                            <p:strVal val="#ppt_h"/>
                                          </p:val>
                                        </p:tav>
                                      </p:tavLst>
                                    </p:anim>
                                    <p:anim calcmode="lin" valueType="num">
                                      <p:cBhvr>
                                        <p:cTn id="62" dur="500" fill="hold"/>
                                        <p:tgtEl>
                                          <p:spTgt spid="23"/>
                                        </p:tgtEl>
                                        <p:attrNameLst>
                                          <p:attrName>style.rotation</p:attrName>
                                        </p:attrNameLst>
                                      </p:cBhvr>
                                      <p:tavLst>
                                        <p:tav tm="0">
                                          <p:val>
                                            <p:fltVal val="90"/>
                                          </p:val>
                                        </p:tav>
                                        <p:tav tm="100000">
                                          <p:val>
                                            <p:fltVal val="0"/>
                                          </p:val>
                                        </p:tav>
                                      </p:tavLst>
                                    </p:anim>
                                    <p:animEffect transition="in" filter="fade">
                                      <p:cBhvr>
                                        <p:cTn id="63" dur="500"/>
                                        <p:tgtEl>
                                          <p:spTgt spid="23"/>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childTnLst>
                          </p:cTn>
                        </p:par>
                      </p:childTnLst>
                    </p:cTn>
                  </p:par>
                  <p:par>
                    <p:cTn id="68" fill="hold">
                      <p:stCondLst>
                        <p:cond delay="indefinite"/>
                      </p:stCondLst>
                      <p:childTnLst>
                        <p:par>
                          <p:cTn id="69" fill="hold">
                            <p:stCondLst>
                              <p:cond delay="0"/>
                            </p:stCondLst>
                            <p:childTnLst>
                              <p:par>
                                <p:cTn id="70" presetID="31" presetClass="entr" presetSubtype="0" fill="hold" nodeType="clickEffect">
                                  <p:stCondLst>
                                    <p:cond delay="0"/>
                                  </p:stCondLst>
                                  <p:childTnLst>
                                    <p:set>
                                      <p:cBhvr>
                                        <p:cTn id="71" dur="1" fill="hold">
                                          <p:stCondLst>
                                            <p:cond delay="0"/>
                                          </p:stCondLst>
                                        </p:cTn>
                                        <p:tgtEl>
                                          <p:spTgt spid="24"/>
                                        </p:tgtEl>
                                        <p:attrNameLst>
                                          <p:attrName>style.visibility</p:attrName>
                                        </p:attrNameLst>
                                      </p:cBhvr>
                                      <p:to>
                                        <p:strVal val="visible"/>
                                      </p:to>
                                    </p:set>
                                    <p:anim calcmode="lin" valueType="num">
                                      <p:cBhvr>
                                        <p:cTn id="72" dur="500" fill="hold"/>
                                        <p:tgtEl>
                                          <p:spTgt spid="24"/>
                                        </p:tgtEl>
                                        <p:attrNameLst>
                                          <p:attrName>ppt_w</p:attrName>
                                        </p:attrNameLst>
                                      </p:cBhvr>
                                      <p:tavLst>
                                        <p:tav tm="0">
                                          <p:val>
                                            <p:fltVal val="0"/>
                                          </p:val>
                                        </p:tav>
                                        <p:tav tm="100000">
                                          <p:val>
                                            <p:strVal val="#ppt_w"/>
                                          </p:val>
                                        </p:tav>
                                      </p:tavLst>
                                    </p:anim>
                                    <p:anim calcmode="lin" valueType="num">
                                      <p:cBhvr>
                                        <p:cTn id="73" dur="500" fill="hold"/>
                                        <p:tgtEl>
                                          <p:spTgt spid="24"/>
                                        </p:tgtEl>
                                        <p:attrNameLst>
                                          <p:attrName>ppt_h</p:attrName>
                                        </p:attrNameLst>
                                      </p:cBhvr>
                                      <p:tavLst>
                                        <p:tav tm="0">
                                          <p:val>
                                            <p:fltVal val="0"/>
                                          </p:val>
                                        </p:tav>
                                        <p:tav tm="100000">
                                          <p:val>
                                            <p:strVal val="#ppt_h"/>
                                          </p:val>
                                        </p:tav>
                                      </p:tavLst>
                                    </p:anim>
                                    <p:anim calcmode="lin" valueType="num">
                                      <p:cBhvr>
                                        <p:cTn id="74" dur="500" fill="hold"/>
                                        <p:tgtEl>
                                          <p:spTgt spid="24"/>
                                        </p:tgtEl>
                                        <p:attrNameLst>
                                          <p:attrName>style.rotation</p:attrName>
                                        </p:attrNameLst>
                                      </p:cBhvr>
                                      <p:tavLst>
                                        <p:tav tm="0">
                                          <p:val>
                                            <p:fltVal val="90"/>
                                          </p:val>
                                        </p:tav>
                                        <p:tav tm="100000">
                                          <p:val>
                                            <p:fltVal val="0"/>
                                          </p:val>
                                        </p:tav>
                                      </p:tavLst>
                                    </p:anim>
                                    <p:animEffect transition="in" filter="fade">
                                      <p:cBhvr>
                                        <p:cTn id="75" dur="500"/>
                                        <p:tgtEl>
                                          <p:spTgt spid="24"/>
                                        </p:tgtEl>
                                      </p:cBhvr>
                                    </p:animEffect>
                                  </p:childTnLst>
                                </p:cTn>
                              </p:par>
                            </p:childTnLst>
                          </p:cTn>
                        </p:par>
                        <p:par>
                          <p:cTn id="76" fill="hold">
                            <p:stCondLst>
                              <p:cond delay="500"/>
                            </p:stCondLst>
                            <p:childTnLst>
                              <p:par>
                                <p:cTn id="77" presetID="10" presetClass="entr" presetSubtype="0" fill="hold" grpId="0" nodeType="afterEffect">
                                  <p:stCondLst>
                                    <p:cond delay="0"/>
                                  </p:stCondLst>
                                  <p:childTnLst>
                                    <p:set>
                                      <p:cBhvr>
                                        <p:cTn id="78" dur="1" fill="hold">
                                          <p:stCondLst>
                                            <p:cond delay="0"/>
                                          </p:stCondLst>
                                        </p:cTn>
                                        <p:tgtEl>
                                          <p:spTgt spid="18"/>
                                        </p:tgtEl>
                                        <p:attrNameLst>
                                          <p:attrName>style.visibility</p:attrName>
                                        </p:attrNameLst>
                                      </p:cBhvr>
                                      <p:to>
                                        <p:strVal val="visible"/>
                                      </p:to>
                                    </p:set>
                                    <p:animEffect transition="in" filter="fade">
                                      <p:cBhvr>
                                        <p:cTn id="7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header">
            <a:extLst>
              <a:ext uri="{FF2B5EF4-FFF2-40B4-BE49-F238E27FC236}">
                <a16:creationId xmlns:a16="http://schemas.microsoft.com/office/drawing/2014/main" id="{84D8390B-55BB-DC68-6C38-234C5F4C2E56}"/>
              </a:ext>
            </a:extLst>
          </p:cNvPr>
          <p:cNvGrpSpPr/>
          <p:nvPr/>
        </p:nvGrpSpPr>
        <p:grpSpPr>
          <a:xfrm>
            <a:off x="-1235" y="-815"/>
            <a:ext cx="10849857" cy="611122"/>
            <a:chOff x="-1235" y="-815"/>
            <a:chExt cx="10849857" cy="611122"/>
          </a:xfrm>
        </p:grpSpPr>
        <p:sp>
          <p:nvSpPr>
            <p:cNvPr id="43" name="TextBox 42">
              <a:extLst>
                <a:ext uri="{FF2B5EF4-FFF2-40B4-BE49-F238E27FC236}">
                  <a16:creationId xmlns:a16="http://schemas.microsoft.com/office/drawing/2014/main" id="{DAD478BE-FBDA-DC64-8558-B8C0FB8235B4}"/>
                </a:ext>
              </a:extLst>
            </p:cNvPr>
            <p:cNvSpPr txBox="1"/>
            <p:nvPr/>
          </p:nvSpPr>
          <p:spPr>
            <a:xfrm>
              <a:off x="734150" y="21600"/>
              <a:ext cx="10114472" cy="584775"/>
            </a:xfrm>
            <a:prstGeom prst="rect">
              <a:avLst/>
            </a:prstGeom>
            <a:noFill/>
          </p:spPr>
          <p:txBody>
            <a:bodyPr wrap="square">
              <a:spAutoFit/>
            </a:bodyPr>
            <a:lstStyle/>
            <a:p>
              <a:r>
                <a:rPr lang="en-GB" sz="3200" dirty="0">
                  <a:solidFill>
                    <a:srgbClr val="595959"/>
                  </a:solidFill>
                </a:rPr>
                <a:t>Why should a country conduct an HHFA?</a:t>
              </a:r>
            </a:p>
          </p:txBody>
        </p:sp>
        <p:pic>
          <p:nvPicPr>
            <p:cNvPr id="44" name="Picture 43">
              <a:extLst>
                <a:ext uri="{FF2B5EF4-FFF2-40B4-BE49-F238E27FC236}">
                  <a16:creationId xmlns:a16="http://schemas.microsoft.com/office/drawing/2014/main" id="{2BBCD590-2449-7FDC-111E-501E5119FF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28" name="grid1">
            <a:extLst>
              <a:ext uri="{FF2B5EF4-FFF2-40B4-BE49-F238E27FC236}">
                <a16:creationId xmlns:a16="http://schemas.microsoft.com/office/drawing/2014/main" id="{B5C4B6B8-6A33-4A61-912E-A44FEBBA8D74}"/>
              </a:ext>
            </a:extLst>
          </p:cNvPr>
          <p:cNvSpPr txBox="1"/>
          <p:nvPr/>
        </p:nvSpPr>
        <p:spPr>
          <a:xfrm>
            <a:off x="734150" y="1333461"/>
            <a:ext cx="5360074" cy="4630615"/>
          </a:xfrm>
          <a:prstGeom prst="rect">
            <a:avLst/>
          </a:prstGeom>
          <a:solidFill>
            <a:srgbClr val="CBEBE6"/>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29" name="grid2">
            <a:extLst>
              <a:ext uri="{FF2B5EF4-FFF2-40B4-BE49-F238E27FC236}">
                <a16:creationId xmlns:a16="http://schemas.microsoft.com/office/drawing/2014/main" id="{95572B67-2BA1-442F-B96D-B3BAFA9A47C6}"/>
              </a:ext>
            </a:extLst>
          </p:cNvPr>
          <p:cNvSpPr txBox="1"/>
          <p:nvPr/>
        </p:nvSpPr>
        <p:spPr>
          <a:xfrm>
            <a:off x="6199796" y="1333461"/>
            <a:ext cx="5360074" cy="4630615"/>
          </a:xfrm>
          <a:prstGeom prst="rect">
            <a:avLst/>
          </a:prstGeom>
          <a:solidFill>
            <a:srgbClr val="C7DDF1"/>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pic>
        <p:nvPicPr>
          <p:cNvPr id="3" name="facility audit">
            <a:extLst>
              <a:ext uri="{FF2B5EF4-FFF2-40B4-BE49-F238E27FC236}">
                <a16:creationId xmlns:a16="http://schemas.microsoft.com/office/drawing/2014/main" id="{18D04FA0-26AF-4C55-8EA8-FE31C35B97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1735" y="1963019"/>
            <a:ext cx="2175282" cy="2346667"/>
          </a:xfrm>
          <a:prstGeom prst="rect">
            <a:avLst/>
          </a:prstGeom>
        </p:spPr>
      </p:pic>
      <p:sp>
        <p:nvSpPr>
          <p:cNvPr id="36" name="caption1">
            <a:extLst>
              <a:ext uri="{FF2B5EF4-FFF2-40B4-BE49-F238E27FC236}">
                <a16:creationId xmlns:a16="http://schemas.microsoft.com/office/drawing/2014/main" id="{E07F8923-0B03-4951-B1CE-5BCC2E0AFEB6}"/>
              </a:ext>
            </a:extLst>
          </p:cNvPr>
          <p:cNvSpPr txBox="1"/>
          <p:nvPr/>
        </p:nvSpPr>
        <p:spPr>
          <a:xfrm>
            <a:off x="1028363" y="4663177"/>
            <a:ext cx="4786489" cy="1092800"/>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chemeClr val="tx1">
                    <a:lumMod val="65000"/>
                    <a:lumOff val="35000"/>
                  </a:schemeClr>
                </a:solidFill>
              </a:rPr>
              <a:t>data collected through facility surveys are not available from other sources</a:t>
            </a:r>
          </a:p>
        </p:txBody>
      </p:sp>
      <p:pic>
        <p:nvPicPr>
          <p:cNvPr id="5" name="record review">
            <a:extLst>
              <a:ext uri="{FF2B5EF4-FFF2-40B4-BE49-F238E27FC236}">
                <a16:creationId xmlns:a16="http://schemas.microsoft.com/office/drawing/2014/main" id="{9E07B9AC-EAB2-46A0-880B-122B16964D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67082" y="2126660"/>
            <a:ext cx="2103183" cy="2040574"/>
          </a:xfrm>
          <a:prstGeom prst="rect">
            <a:avLst/>
          </a:prstGeom>
        </p:spPr>
      </p:pic>
      <p:sp>
        <p:nvSpPr>
          <p:cNvPr id="37" name="caption2">
            <a:extLst>
              <a:ext uri="{FF2B5EF4-FFF2-40B4-BE49-F238E27FC236}">
                <a16:creationId xmlns:a16="http://schemas.microsoft.com/office/drawing/2014/main" id="{26711104-6C30-43AD-8712-8D5B4E939E74}"/>
              </a:ext>
            </a:extLst>
          </p:cNvPr>
          <p:cNvSpPr txBox="1"/>
          <p:nvPr/>
        </p:nvSpPr>
        <p:spPr>
          <a:xfrm>
            <a:off x="6381017" y="4663177"/>
            <a:ext cx="4986065" cy="1092800"/>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chemeClr val="tx1">
                    <a:lumMod val="65000"/>
                    <a:lumOff val="35000"/>
                  </a:schemeClr>
                </a:solidFill>
              </a:rPr>
              <a:t>HHFA collects data not available though data systems such as the RHIS/HMIS</a:t>
            </a:r>
          </a:p>
        </p:txBody>
      </p:sp>
    </p:spTree>
    <p:custDataLst>
      <p:tags r:id="rId1"/>
    </p:custDataLst>
    <p:extLst>
      <p:ext uri="{BB962C8B-B14F-4D97-AF65-F5344CB8AC3E}">
        <p14:creationId xmlns:p14="http://schemas.microsoft.com/office/powerpoint/2010/main" val="19012821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par>
                                <p:cTn id="12" presetID="10" presetClass="entr" presetSubtype="0"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500"/>
                                        <p:tgtEl>
                                          <p:spTgt spid="29"/>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37"/>
                                        </p:tgtEl>
                                        <p:attrNameLst>
                                          <p:attrName>style.visibility</p:attrName>
                                        </p:attrNameLst>
                                      </p:cBhvr>
                                      <p:to>
                                        <p:strVal val="visible"/>
                                      </p:to>
                                    </p:set>
                                    <p:animEffect transition="in" filter="fade">
                                      <p:cBhvr>
                                        <p:cTn id="23" dur="500"/>
                                        <p:tgtEl>
                                          <p:spTgt spid="37"/>
                                        </p:tgtEl>
                                      </p:cBhvr>
                                    </p:animEffect>
                                  </p:childTnLst>
                                </p:cTn>
                              </p:par>
                              <p:par>
                                <p:cTn id="24" presetID="10"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6" grpId="0"/>
      <p:bldP spid="3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9812427" cy="611122"/>
            <a:chOff x="-1235" y="-815"/>
            <a:chExt cx="9812427"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49" y="21482"/>
              <a:ext cx="9077043" cy="584775"/>
            </a:xfrm>
            <a:prstGeom prst="rect">
              <a:avLst/>
            </a:prstGeom>
            <a:noFill/>
          </p:spPr>
          <p:txBody>
            <a:bodyPr wrap="square">
              <a:spAutoFit/>
            </a:bodyPr>
            <a:lstStyle/>
            <a:p>
              <a:r>
                <a:rPr lang="en-GB" sz="3200" dirty="0">
                  <a:solidFill>
                    <a:srgbClr val="595959"/>
                  </a:solidFill>
                </a:rPr>
                <a:t>Why should a country conduct an HHFA?</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10" name="TextBox 9">
            <a:extLst>
              <a:ext uri="{FF2B5EF4-FFF2-40B4-BE49-F238E27FC236}">
                <a16:creationId xmlns:a16="http://schemas.microsoft.com/office/drawing/2014/main" id="{4915B8DE-EBBF-4E9D-A858-723674E5A4CF}"/>
              </a:ext>
            </a:extLst>
          </p:cNvPr>
          <p:cNvSpPr txBox="1"/>
          <p:nvPr/>
        </p:nvSpPr>
        <p:spPr>
          <a:xfrm>
            <a:off x="947450" y="3623385"/>
            <a:ext cx="4737253" cy="2237588"/>
          </a:xfrm>
          <a:prstGeom prst="rect">
            <a:avLst/>
          </a:prstGeom>
          <a:solidFill>
            <a:srgbClr val="98D7CE"/>
          </a:solidFill>
        </p:spPr>
        <p:txBody>
          <a:bodyPr vert="horz" wrap="square" lIns="91440" tIns="756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HHFA </a:t>
            </a:r>
            <a:r>
              <a:rPr lang="en-GB" sz="2400">
                <a:solidFill>
                  <a:srgbClr val="595959"/>
                </a:solidFill>
              </a:rPr>
              <a:t>data are </a:t>
            </a:r>
            <a:r>
              <a:rPr lang="en-GB" sz="2400" dirty="0">
                <a:solidFill>
                  <a:srgbClr val="595959"/>
                </a:solidFill>
              </a:rPr>
              <a:t>collected by external teams, therefore more likely to be objective</a:t>
            </a:r>
          </a:p>
        </p:txBody>
      </p:sp>
      <p:grpSp>
        <p:nvGrpSpPr>
          <p:cNvPr id="7" name="Group 6">
            <a:extLst>
              <a:ext uri="{FF2B5EF4-FFF2-40B4-BE49-F238E27FC236}">
                <a16:creationId xmlns:a16="http://schemas.microsoft.com/office/drawing/2014/main" id="{A5BC2673-6024-4263-97A8-C0CB5DE76444}"/>
              </a:ext>
            </a:extLst>
          </p:cNvPr>
          <p:cNvGrpSpPr/>
          <p:nvPr/>
        </p:nvGrpSpPr>
        <p:grpSpPr>
          <a:xfrm>
            <a:off x="1706522" y="1091522"/>
            <a:ext cx="3219109" cy="3219109"/>
            <a:chOff x="438171" y="1469910"/>
            <a:chExt cx="4106641" cy="4106641"/>
          </a:xfrm>
        </p:grpSpPr>
        <p:sp>
          <p:nvSpPr>
            <p:cNvPr id="8" name="circle">
              <a:extLst>
                <a:ext uri="{FF2B5EF4-FFF2-40B4-BE49-F238E27FC236}">
                  <a16:creationId xmlns:a16="http://schemas.microsoft.com/office/drawing/2014/main" id="{C9197BC5-80FE-4F72-83DD-B2A99AF69E2A}"/>
                </a:ext>
              </a:extLst>
            </p:cNvPr>
            <p:cNvSpPr/>
            <p:nvPr/>
          </p:nvSpPr>
          <p:spPr>
            <a:xfrm>
              <a:off x="438171" y="1469910"/>
              <a:ext cx="4106641" cy="4106641"/>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 name="Picture 8">
              <a:extLst>
                <a:ext uri="{FF2B5EF4-FFF2-40B4-BE49-F238E27FC236}">
                  <a16:creationId xmlns:a16="http://schemas.microsoft.com/office/drawing/2014/main" id="{D131DEC2-C25C-49F0-848D-C6668C523A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0473" y="1869905"/>
              <a:ext cx="3421688" cy="3421688"/>
            </a:xfrm>
            <a:prstGeom prst="rect">
              <a:avLst/>
            </a:prstGeom>
          </p:spPr>
        </p:pic>
      </p:grpSp>
      <p:sp>
        <p:nvSpPr>
          <p:cNvPr id="11" name="TextBox 10">
            <a:extLst>
              <a:ext uri="{FF2B5EF4-FFF2-40B4-BE49-F238E27FC236}">
                <a16:creationId xmlns:a16="http://schemas.microsoft.com/office/drawing/2014/main" id="{EF55FE42-A58B-4394-893C-93474D60FED5}"/>
              </a:ext>
            </a:extLst>
          </p:cNvPr>
          <p:cNvSpPr txBox="1"/>
          <p:nvPr/>
        </p:nvSpPr>
        <p:spPr>
          <a:xfrm>
            <a:off x="6405986" y="3623385"/>
            <a:ext cx="4737600" cy="2239200"/>
          </a:xfrm>
          <a:prstGeom prst="rect">
            <a:avLst/>
          </a:prstGeom>
          <a:solidFill>
            <a:srgbClr val="98D7CE"/>
          </a:solidFill>
        </p:spPr>
        <p:txBody>
          <a:bodyPr vert="horz" wrap="square" lIns="91440" tIns="756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RHIS/HMIS data are </a:t>
            </a:r>
            <a:br>
              <a:rPr lang="en-GB" sz="2400" dirty="0">
                <a:solidFill>
                  <a:srgbClr val="595959"/>
                </a:solidFill>
              </a:rPr>
            </a:br>
            <a:r>
              <a:rPr lang="en-GB" sz="2400" dirty="0">
                <a:solidFill>
                  <a:srgbClr val="595959"/>
                </a:solidFill>
              </a:rPr>
              <a:t>self-reported, therefore less </a:t>
            </a:r>
            <a:br>
              <a:rPr lang="en-GB" sz="2400" dirty="0">
                <a:solidFill>
                  <a:srgbClr val="595959"/>
                </a:solidFill>
              </a:rPr>
            </a:br>
            <a:r>
              <a:rPr lang="en-GB" sz="2400" dirty="0">
                <a:solidFill>
                  <a:srgbClr val="595959"/>
                </a:solidFill>
              </a:rPr>
              <a:t>likely to be objective</a:t>
            </a:r>
          </a:p>
        </p:txBody>
      </p:sp>
      <p:grpSp>
        <p:nvGrpSpPr>
          <p:cNvPr id="12" name="Group 11">
            <a:extLst>
              <a:ext uri="{FF2B5EF4-FFF2-40B4-BE49-F238E27FC236}">
                <a16:creationId xmlns:a16="http://schemas.microsoft.com/office/drawing/2014/main" id="{05F20FB2-9778-4336-9011-2B4401443BE7}"/>
              </a:ext>
            </a:extLst>
          </p:cNvPr>
          <p:cNvGrpSpPr/>
          <p:nvPr/>
        </p:nvGrpSpPr>
        <p:grpSpPr>
          <a:xfrm>
            <a:off x="7165232" y="1091522"/>
            <a:ext cx="3219109" cy="3219109"/>
            <a:chOff x="438171" y="1469910"/>
            <a:chExt cx="4106641" cy="4106641"/>
          </a:xfrm>
        </p:grpSpPr>
        <p:sp>
          <p:nvSpPr>
            <p:cNvPr id="13" name="circle">
              <a:extLst>
                <a:ext uri="{FF2B5EF4-FFF2-40B4-BE49-F238E27FC236}">
                  <a16:creationId xmlns:a16="http://schemas.microsoft.com/office/drawing/2014/main" id="{00DEB25D-68AC-45D8-87DB-C96BD605ED98}"/>
                </a:ext>
              </a:extLst>
            </p:cNvPr>
            <p:cNvSpPr/>
            <p:nvPr/>
          </p:nvSpPr>
          <p:spPr>
            <a:xfrm>
              <a:off x="438171" y="1469910"/>
              <a:ext cx="4106641" cy="4106641"/>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a:extLst>
                <a:ext uri="{FF2B5EF4-FFF2-40B4-BE49-F238E27FC236}">
                  <a16:creationId xmlns:a16="http://schemas.microsoft.com/office/drawing/2014/main" id="{0CAF1D88-0925-46D1-9F6F-E2F7226657D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28756" y="2078042"/>
              <a:ext cx="1042576" cy="3081785"/>
            </a:xfrm>
            <a:prstGeom prst="rect">
              <a:avLst/>
            </a:prstGeom>
          </p:spPr>
        </p:pic>
      </p:grpSp>
    </p:spTree>
    <p:custDataLst>
      <p:tags r:id="rId1"/>
    </p:custDataLst>
    <p:extLst>
      <p:ext uri="{BB962C8B-B14F-4D97-AF65-F5344CB8AC3E}">
        <p14:creationId xmlns:p14="http://schemas.microsoft.com/office/powerpoint/2010/main" val="423134460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style.rotation</p:attrName>
                                        </p:attrNameLst>
                                      </p:cBhvr>
                                      <p:tavLst>
                                        <p:tav tm="0">
                                          <p:val>
                                            <p:fltVal val="90"/>
                                          </p:val>
                                        </p:tav>
                                        <p:tav tm="100000">
                                          <p:val>
                                            <p:fltVal val="0"/>
                                          </p:val>
                                        </p:tav>
                                      </p:tavLst>
                                    </p:anim>
                                    <p:animEffect transition="in" filter="fade">
                                      <p:cBhvr>
                                        <p:cTn id="10" dur="500"/>
                                        <p:tgtEl>
                                          <p:spTgt spid="7"/>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31" presetClass="entr" presetSubtype="0"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ppt_w</p:attrName>
                                        </p:attrNameLst>
                                      </p:cBhvr>
                                      <p:tavLst>
                                        <p:tav tm="0">
                                          <p:val>
                                            <p:fltVal val="0"/>
                                          </p:val>
                                        </p:tav>
                                        <p:tav tm="100000">
                                          <p:val>
                                            <p:strVal val="#ppt_w"/>
                                          </p:val>
                                        </p:tav>
                                      </p:tavLst>
                                    </p:anim>
                                    <p:anim calcmode="lin" valueType="num">
                                      <p:cBhvr>
                                        <p:cTn id="19" dur="500" fill="hold"/>
                                        <p:tgtEl>
                                          <p:spTgt spid="12"/>
                                        </p:tgtEl>
                                        <p:attrNameLst>
                                          <p:attrName>ppt_h</p:attrName>
                                        </p:attrNameLst>
                                      </p:cBhvr>
                                      <p:tavLst>
                                        <p:tav tm="0">
                                          <p:val>
                                            <p:fltVal val="0"/>
                                          </p:val>
                                        </p:tav>
                                        <p:tav tm="100000">
                                          <p:val>
                                            <p:strVal val="#ppt_h"/>
                                          </p:val>
                                        </p:tav>
                                      </p:tavLst>
                                    </p:anim>
                                    <p:anim calcmode="lin" valueType="num">
                                      <p:cBhvr>
                                        <p:cTn id="20" dur="500" fill="hold"/>
                                        <p:tgtEl>
                                          <p:spTgt spid="12"/>
                                        </p:tgtEl>
                                        <p:attrNameLst>
                                          <p:attrName>style.rotation</p:attrName>
                                        </p:attrNameLst>
                                      </p:cBhvr>
                                      <p:tavLst>
                                        <p:tav tm="0">
                                          <p:val>
                                            <p:fltVal val="90"/>
                                          </p:val>
                                        </p:tav>
                                        <p:tav tm="100000">
                                          <p:val>
                                            <p:fltVal val="0"/>
                                          </p:val>
                                        </p:tav>
                                      </p:tavLst>
                                    </p:anim>
                                    <p:animEffect transition="in" filter="fade">
                                      <p:cBhvr>
                                        <p:cTn id="21" dur="500"/>
                                        <p:tgtEl>
                                          <p:spTgt spid="12"/>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left)">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2049799" cy="611122"/>
            <a:chOff x="-1235" y="-815"/>
            <a:chExt cx="1204979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49" y="21482"/>
              <a:ext cx="11314415" cy="584775"/>
            </a:xfrm>
            <a:prstGeom prst="rect">
              <a:avLst/>
            </a:prstGeom>
            <a:noFill/>
          </p:spPr>
          <p:txBody>
            <a:bodyPr wrap="square">
              <a:spAutoFit/>
            </a:bodyPr>
            <a:lstStyle/>
            <a:p>
              <a:r>
                <a:rPr lang="en-GB" sz="3200" dirty="0">
                  <a:solidFill>
                    <a:srgbClr val="595959"/>
                  </a:solidFill>
                </a:rPr>
                <a:t>Why should a country conduct an HHFA?</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8" name="TextBox 7">
            <a:extLst>
              <a:ext uri="{FF2B5EF4-FFF2-40B4-BE49-F238E27FC236}">
                <a16:creationId xmlns:a16="http://schemas.microsoft.com/office/drawing/2014/main" id="{27F6C32E-4776-42BC-89E7-D970FF4ADC5A}"/>
              </a:ext>
            </a:extLst>
          </p:cNvPr>
          <p:cNvSpPr txBox="1"/>
          <p:nvPr/>
        </p:nvSpPr>
        <p:spPr>
          <a:xfrm>
            <a:off x="609456" y="5014128"/>
            <a:ext cx="10973087" cy="1343253"/>
          </a:xfrm>
          <a:prstGeom prst="rect">
            <a:avLst/>
          </a:prstGeom>
          <a:solidFill>
            <a:srgbClr val="31B09C"/>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t>Regular HHFAs may serve as an alternative option and potential precursor to an accreditation system.</a:t>
            </a:r>
          </a:p>
        </p:txBody>
      </p:sp>
      <p:sp>
        <p:nvSpPr>
          <p:cNvPr id="9" name="Rectangle 8">
            <a:extLst>
              <a:ext uri="{FF2B5EF4-FFF2-40B4-BE49-F238E27FC236}">
                <a16:creationId xmlns:a16="http://schemas.microsoft.com/office/drawing/2014/main" id="{23BE2AFC-B1F4-4210-A913-D765BB406F6F}"/>
              </a:ext>
            </a:extLst>
          </p:cNvPr>
          <p:cNvSpPr/>
          <p:nvPr/>
        </p:nvSpPr>
        <p:spPr>
          <a:xfrm>
            <a:off x="545071" y="5014128"/>
            <a:ext cx="80255" cy="1343253"/>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rid1">
            <a:extLst>
              <a:ext uri="{FF2B5EF4-FFF2-40B4-BE49-F238E27FC236}">
                <a16:creationId xmlns:a16="http://schemas.microsoft.com/office/drawing/2014/main" id="{0C9C270E-E93F-4A7C-A6D5-F879FB51F60D}"/>
              </a:ext>
            </a:extLst>
          </p:cNvPr>
          <p:cNvSpPr txBox="1"/>
          <p:nvPr/>
        </p:nvSpPr>
        <p:spPr>
          <a:xfrm>
            <a:off x="862884" y="964248"/>
            <a:ext cx="5129319" cy="3864008"/>
          </a:xfrm>
          <a:prstGeom prst="rect">
            <a:avLst/>
          </a:prstGeom>
          <a:solidFill>
            <a:srgbClr val="CBEBE6"/>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13" name="grid2">
            <a:extLst>
              <a:ext uri="{FF2B5EF4-FFF2-40B4-BE49-F238E27FC236}">
                <a16:creationId xmlns:a16="http://schemas.microsoft.com/office/drawing/2014/main" id="{9A24A5F2-107A-4959-ADB4-6C3227DE42A3}"/>
              </a:ext>
            </a:extLst>
          </p:cNvPr>
          <p:cNvSpPr txBox="1"/>
          <p:nvPr/>
        </p:nvSpPr>
        <p:spPr>
          <a:xfrm>
            <a:off x="6097776" y="964248"/>
            <a:ext cx="5129319" cy="3864008"/>
          </a:xfrm>
          <a:prstGeom prst="rect">
            <a:avLst/>
          </a:prstGeom>
          <a:solidFill>
            <a:srgbClr val="C7DDF1"/>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pic>
        <p:nvPicPr>
          <p:cNvPr id="14" name="core qu">
            <a:extLst>
              <a:ext uri="{FF2B5EF4-FFF2-40B4-BE49-F238E27FC236}">
                <a16:creationId xmlns:a16="http://schemas.microsoft.com/office/drawing/2014/main" id="{62406D34-434F-413F-80D5-636A7F332E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98067" y="1298113"/>
            <a:ext cx="1354078" cy="2115746"/>
          </a:xfrm>
          <a:prstGeom prst="rect">
            <a:avLst/>
          </a:prstGeom>
        </p:spPr>
      </p:pic>
      <p:sp>
        <p:nvSpPr>
          <p:cNvPr id="15" name="caption1">
            <a:extLst>
              <a:ext uri="{FF2B5EF4-FFF2-40B4-BE49-F238E27FC236}">
                <a16:creationId xmlns:a16="http://schemas.microsoft.com/office/drawing/2014/main" id="{6663F7F6-3D7C-4491-AD2E-B32D8D3E7AE9}"/>
              </a:ext>
            </a:extLst>
          </p:cNvPr>
          <p:cNvSpPr txBox="1"/>
          <p:nvPr/>
        </p:nvSpPr>
        <p:spPr>
          <a:xfrm>
            <a:off x="1054976" y="3634658"/>
            <a:ext cx="4786489" cy="1092800"/>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b="1" dirty="0">
                <a:solidFill>
                  <a:schemeClr val="tx1">
                    <a:lumMod val="65000"/>
                    <a:lumOff val="35000"/>
                  </a:schemeClr>
                </a:solidFill>
              </a:rPr>
              <a:t>high-income settings: </a:t>
            </a:r>
            <a:r>
              <a:rPr lang="en-GB" sz="2400" dirty="0">
                <a:solidFill>
                  <a:schemeClr val="tx1">
                    <a:lumMod val="65000"/>
                    <a:lumOff val="35000"/>
                  </a:schemeClr>
                </a:solidFill>
              </a:rPr>
              <a:t>accreditation systems provide assessments of health facilities</a:t>
            </a:r>
          </a:p>
        </p:txBody>
      </p:sp>
      <p:pic>
        <p:nvPicPr>
          <p:cNvPr id="16" name="additional qu">
            <a:extLst>
              <a:ext uri="{FF2B5EF4-FFF2-40B4-BE49-F238E27FC236}">
                <a16:creationId xmlns:a16="http://schemas.microsoft.com/office/drawing/2014/main" id="{9638F356-6DB9-49F8-86D6-F4B7F653BED4}"/>
              </a:ext>
            </a:extLst>
          </p:cNvPr>
          <p:cNvPicPr>
            <a:picLocks noChangeAspect="1"/>
          </p:cNvPicPr>
          <p:nvPr/>
        </p:nvPicPr>
        <p:blipFill>
          <a:blip r:embed="rId5">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7985058" y="1297059"/>
            <a:ext cx="1354752" cy="2116800"/>
          </a:xfrm>
          <a:prstGeom prst="rect">
            <a:avLst/>
          </a:prstGeom>
        </p:spPr>
      </p:pic>
      <p:sp>
        <p:nvSpPr>
          <p:cNvPr id="17" name="caption2">
            <a:extLst>
              <a:ext uri="{FF2B5EF4-FFF2-40B4-BE49-F238E27FC236}">
                <a16:creationId xmlns:a16="http://schemas.microsoft.com/office/drawing/2014/main" id="{60FF5883-DC98-4D89-8DBA-F2B01F076339}"/>
              </a:ext>
            </a:extLst>
          </p:cNvPr>
          <p:cNvSpPr txBox="1"/>
          <p:nvPr/>
        </p:nvSpPr>
        <p:spPr>
          <a:xfrm>
            <a:off x="6184295" y="3634658"/>
            <a:ext cx="4952729" cy="1092800"/>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b="1" dirty="0">
                <a:solidFill>
                  <a:schemeClr val="tx1">
                    <a:lumMod val="65000"/>
                    <a:lumOff val="35000"/>
                  </a:schemeClr>
                </a:solidFill>
              </a:rPr>
              <a:t>low and middle-income settings: </a:t>
            </a:r>
            <a:r>
              <a:rPr lang="en-GB" sz="2400" dirty="0">
                <a:solidFill>
                  <a:schemeClr val="tx1">
                    <a:lumMod val="65000"/>
                    <a:lumOff val="35000"/>
                  </a:schemeClr>
                </a:solidFill>
              </a:rPr>
              <a:t>accreditation systems not widely implemented</a:t>
            </a:r>
          </a:p>
        </p:txBody>
      </p:sp>
      <p:pic>
        <p:nvPicPr>
          <p:cNvPr id="3" name="Picture 2">
            <a:extLst>
              <a:ext uri="{FF2B5EF4-FFF2-40B4-BE49-F238E27FC236}">
                <a16:creationId xmlns:a16="http://schemas.microsoft.com/office/drawing/2014/main" id="{0EFFD706-49E5-415B-9156-B6E1EBCCEABA}"/>
              </a:ext>
            </a:extLst>
          </p:cNvPr>
          <p:cNvPicPr>
            <a:picLocks noChangeAspect="1"/>
          </p:cNvPicPr>
          <p:nvPr/>
        </p:nvPicPr>
        <p:blipFill>
          <a:blip r:embed="rId6">
            <a:extLst>
              <a:ext uri="{BEBA8EAE-BF5A-486C-A8C5-ECC9F3942E4B}">
                <a14:imgProps xmlns:a14="http://schemas.microsoft.com/office/drawing/2010/main">
                  <a14:imgLayer r:embed="rId7">
                    <a14:imgEffect>
                      <a14:saturation sat="66000"/>
                    </a14:imgEffect>
                  </a14:imgLayer>
                </a14:imgProps>
              </a:ext>
              <a:ext uri="{28A0092B-C50C-407E-A947-70E740481C1C}">
                <a14:useLocalDpi xmlns:a14="http://schemas.microsoft.com/office/drawing/2010/main" val="0"/>
              </a:ext>
            </a:extLst>
          </a:blip>
          <a:stretch>
            <a:fillRect/>
          </a:stretch>
        </p:blipFill>
        <p:spPr>
          <a:xfrm>
            <a:off x="8836786" y="1297059"/>
            <a:ext cx="720687" cy="720687"/>
          </a:xfrm>
          <a:prstGeom prst="rect">
            <a:avLst/>
          </a:prstGeom>
        </p:spPr>
      </p:pic>
    </p:spTree>
    <p:custDataLst>
      <p:tags r:id="rId1"/>
    </p:custDataLst>
    <p:extLst>
      <p:ext uri="{BB962C8B-B14F-4D97-AF65-F5344CB8AC3E}">
        <p14:creationId xmlns:p14="http://schemas.microsoft.com/office/powerpoint/2010/main" val="207211129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par>
                                <p:cTn id="12" presetID="10" presetClass="entr" presetSubtype="0" fill="hold"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left)">
                                      <p:cBhvr>
                                        <p:cTn id="19" dur="500"/>
                                        <p:tgtEl>
                                          <p:spTgt spid="13"/>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par>
                                <p:cTn id="24" presetID="10" presetClass="entr" presetSubtype="0" fill="hold"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p:cTn id="36" dur="500" fill="hold"/>
                                        <p:tgtEl>
                                          <p:spTgt spid="9"/>
                                        </p:tgtEl>
                                        <p:attrNameLst>
                                          <p:attrName>ppt_w</p:attrName>
                                        </p:attrNameLst>
                                      </p:cBhvr>
                                      <p:tavLst>
                                        <p:tav tm="0">
                                          <p:val>
                                            <p:fltVal val="0"/>
                                          </p:val>
                                        </p:tav>
                                        <p:tav tm="100000">
                                          <p:val>
                                            <p:strVal val="#ppt_w"/>
                                          </p:val>
                                        </p:tav>
                                      </p:tavLst>
                                    </p:anim>
                                    <p:anim calcmode="lin" valueType="num">
                                      <p:cBhvr>
                                        <p:cTn id="37" dur="500" fill="hold"/>
                                        <p:tgtEl>
                                          <p:spTgt spid="9"/>
                                        </p:tgtEl>
                                        <p:attrNameLst>
                                          <p:attrName>ppt_h</p:attrName>
                                        </p:attrNameLst>
                                      </p:cBhvr>
                                      <p:tavLst>
                                        <p:tav tm="0">
                                          <p:val>
                                            <p:fltVal val="0"/>
                                          </p:val>
                                        </p:tav>
                                        <p:tav tm="100000">
                                          <p:val>
                                            <p:strVal val="#ppt_h"/>
                                          </p:val>
                                        </p:tav>
                                      </p:tavLst>
                                    </p:anim>
                                    <p:animEffect transition="in" filter="fade">
                                      <p:cBhvr>
                                        <p:cTn id="38" dur="500"/>
                                        <p:tgtEl>
                                          <p:spTgt spid="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2" grpId="0" animBg="1"/>
      <p:bldP spid="13" grpId="0" animBg="1"/>
      <p:bldP spid="15" grpId="0"/>
      <p:bldP spid="1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84D8390B-55BB-DC68-6C38-234C5F4C2E56}"/>
              </a:ext>
            </a:extLst>
          </p:cNvPr>
          <p:cNvGrpSpPr/>
          <p:nvPr/>
        </p:nvGrpSpPr>
        <p:grpSpPr>
          <a:xfrm>
            <a:off x="-1235" y="-815"/>
            <a:ext cx="9220539" cy="611122"/>
            <a:chOff x="-1235" y="-815"/>
            <a:chExt cx="9220539" cy="611122"/>
          </a:xfrm>
        </p:grpSpPr>
        <p:sp>
          <p:nvSpPr>
            <p:cNvPr id="43" name="TextBox 42">
              <a:extLst>
                <a:ext uri="{FF2B5EF4-FFF2-40B4-BE49-F238E27FC236}">
                  <a16:creationId xmlns:a16="http://schemas.microsoft.com/office/drawing/2014/main" id="{DAD478BE-FBDA-DC64-8558-B8C0FB8235B4}"/>
                </a:ext>
              </a:extLst>
            </p:cNvPr>
            <p:cNvSpPr txBox="1"/>
            <p:nvPr/>
          </p:nvSpPr>
          <p:spPr>
            <a:xfrm>
              <a:off x="734150" y="21600"/>
              <a:ext cx="8485154" cy="584775"/>
            </a:xfrm>
            <a:prstGeom prst="rect">
              <a:avLst/>
            </a:prstGeom>
            <a:noFill/>
          </p:spPr>
          <p:txBody>
            <a:bodyPr wrap="square">
              <a:spAutoFit/>
            </a:bodyPr>
            <a:lstStyle/>
            <a:p>
              <a:r>
                <a:rPr lang="en-GB" sz="3200" dirty="0">
                  <a:solidFill>
                    <a:srgbClr val="595959"/>
                  </a:solidFill>
                </a:rPr>
                <a:t>HHFA vs other facility surveys</a:t>
              </a:r>
            </a:p>
          </p:txBody>
        </p:sp>
        <p:pic>
          <p:nvPicPr>
            <p:cNvPr id="44" name="Picture 43">
              <a:extLst>
                <a:ext uri="{FF2B5EF4-FFF2-40B4-BE49-F238E27FC236}">
                  <a16:creationId xmlns:a16="http://schemas.microsoft.com/office/drawing/2014/main" id="{2BBCD590-2449-7FDC-111E-501E5119FF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8" name="TextBox 7">
            <a:extLst>
              <a:ext uri="{FF2B5EF4-FFF2-40B4-BE49-F238E27FC236}">
                <a16:creationId xmlns:a16="http://schemas.microsoft.com/office/drawing/2014/main" id="{51FBAF18-7324-06C4-EDC1-BA1C07448FE3}"/>
              </a:ext>
            </a:extLst>
          </p:cNvPr>
          <p:cNvSpPr txBox="1"/>
          <p:nvPr/>
        </p:nvSpPr>
        <p:spPr>
          <a:xfrm>
            <a:off x="4578394" y="1283011"/>
            <a:ext cx="4961891"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HHFA is:</a:t>
            </a:r>
          </a:p>
        </p:txBody>
      </p:sp>
      <p:pic>
        <p:nvPicPr>
          <p:cNvPr id="12" name="Picture 11">
            <a:extLst>
              <a:ext uri="{FF2B5EF4-FFF2-40B4-BE49-F238E27FC236}">
                <a16:creationId xmlns:a16="http://schemas.microsoft.com/office/drawing/2014/main" id="{1EFD3E33-8DFE-C87C-ED71-D63A725F3E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53733" y="2000319"/>
            <a:ext cx="1981780" cy="2967314"/>
          </a:xfrm>
          <a:prstGeom prst="rect">
            <a:avLst/>
          </a:prstGeom>
        </p:spPr>
      </p:pic>
      <p:sp>
        <p:nvSpPr>
          <p:cNvPr id="13" name="bulletText1">
            <a:extLst>
              <a:ext uri="{FF2B5EF4-FFF2-40B4-BE49-F238E27FC236}">
                <a16:creationId xmlns:a16="http://schemas.microsoft.com/office/drawing/2014/main" id="{1A888DB7-7699-4793-8D18-791EAB9E320D}"/>
              </a:ext>
            </a:extLst>
          </p:cNvPr>
          <p:cNvSpPr txBox="1"/>
          <p:nvPr/>
        </p:nvSpPr>
        <p:spPr>
          <a:xfrm>
            <a:off x="5305706" y="2012140"/>
            <a:ext cx="6422387"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comprehensive</a:t>
            </a:r>
          </a:p>
        </p:txBody>
      </p:sp>
      <p:sp>
        <p:nvSpPr>
          <p:cNvPr id="14" name="bulletText2">
            <a:extLst>
              <a:ext uri="{FF2B5EF4-FFF2-40B4-BE49-F238E27FC236}">
                <a16:creationId xmlns:a16="http://schemas.microsoft.com/office/drawing/2014/main" id="{D712CC60-CE7B-4135-B74A-1E3EAD1A9728}"/>
              </a:ext>
            </a:extLst>
          </p:cNvPr>
          <p:cNvSpPr txBox="1"/>
          <p:nvPr/>
        </p:nvSpPr>
        <p:spPr>
          <a:xfrm>
            <a:off x="5305706" y="2772109"/>
            <a:ext cx="6420948"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based on global service standards</a:t>
            </a:r>
          </a:p>
        </p:txBody>
      </p:sp>
      <p:sp>
        <p:nvSpPr>
          <p:cNvPr id="15" name="bulletText3">
            <a:extLst>
              <a:ext uri="{FF2B5EF4-FFF2-40B4-BE49-F238E27FC236}">
                <a16:creationId xmlns:a16="http://schemas.microsoft.com/office/drawing/2014/main" id="{315247FE-E925-4CFA-A1E3-58C2C4C99F64}"/>
              </a:ext>
            </a:extLst>
          </p:cNvPr>
          <p:cNvSpPr txBox="1"/>
          <p:nvPr/>
        </p:nvSpPr>
        <p:spPr>
          <a:xfrm>
            <a:off x="5305706" y="3532078"/>
            <a:ext cx="6420948"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flexible</a:t>
            </a:r>
          </a:p>
        </p:txBody>
      </p:sp>
      <p:pic>
        <p:nvPicPr>
          <p:cNvPr id="19" name="bullet01">
            <a:extLst>
              <a:ext uri="{FF2B5EF4-FFF2-40B4-BE49-F238E27FC236}">
                <a16:creationId xmlns:a16="http://schemas.microsoft.com/office/drawing/2014/main" id="{20DCD6F6-9F3E-4895-9E15-7A47919200A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2181772"/>
            <a:ext cx="117692" cy="122400"/>
          </a:xfrm>
          <a:prstGeom prst="rect">
            <a:avLst/>
          </a:prstGeom>
        </p:spPr>
      </p:pic>
      <p:pic>
        <p:nvPicPr>
          <p:cNvPr id="20" name="bullet02">
            <a:extLst>
              <a:ext uri="{FF2B5EF4-FFF2-40B4-BE49-F238E27FC236}">
                <a16:creationId xmlns:a16="http://schemas.microsoft.com/office/drawing/2014/main" id="{AECBC5DA-F1EB-4B8E-8474-3323E18DF0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2957290"/>
            <a:ext cx="117692" cy="122400"/>
          </a:xfrm>
          <a:prstGeom prst="rect">
            <a:avLst/>
          </a:prstGeom>
        </p:spPr>
      </p:pic>
      <p:pic>
        <p:nvPicPr>
          <p:cNvPr id="21" name="bullet03">
            <a:extLst>
              <a:ext uri="{FF2B5EF4-FFF2-40B4-BE49-F238E27FC236}">
                <a16:creationId xmlns:a16="http://schemas.microsoft.com/office/drawing/2014/main" id="{68792266-CFE1-4EFA-BCEE-7EB98A0888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3713429"/>
            <a:ext cx="117692" cy="122400"/>
          </a:xfrm>
          <a:prstGeom prst="rect">
            <a:avLst/>
          </a:prstGeom>
        </p:spPr>
      </p:pic>
      <p:sp>
        <p:nvSpPr>
          <p:cNvPr id="16" name="bulletText4">
            <a:extLst>
              <a:ext uri="{FF2B5EF4-FFF2-40B4-BE49-F238E27FC236}">
                <a16:creationId xmlns:a16="http://schemas.microsoft.com/office/drawing/2014/main" id="{44B4B07B-75AC-45D8-A3B3-DA5DA10473E7}"/>
              </a:ext>
            </a:extLst>
          </p:cNvPr>
          <p:cNvSpPr txBox="1"/>
          <p:nvPr/>
        </p:nvSpPr>
        <p:spPr>
          <a:xfrm>
            <a:off x="5305706" y="4292047"/>
            <a:ext cx="6420948"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tested in multiple contexts</a:t>
            </a:r>
          </a:p>
        </p:txBody>
      </p:sp>
      <p:sp>
        <p:nvSpPr>
          <p:cNvPr id="17" name="bulletText3">
            <a:extLst>
              <a:ext uri="{FF2B5EF4-FFF2-40B4-BE49-F238E27FC236}">
                <a16:creationId xmlns:a16="http://schemas.microsoft.com/office/drawing/2014/main" id="{30C63D23-B529-475B-A0D4-F6B3EA364DC0}"/>
              </a:ext>
            </a:extLst>
          </p:cNvPr>
          <p:cNvSpPr txBox="1"/>
          <p:nvPr/>
        </p:nvSpPr>
        <p:spPr>
          <a:xfrm>
            <a:off x="5305706" y="5052016"/>
            <a:ext cx="6420948"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comprehensive set of tools, guidance documents and training materials</a:t>
            </a:r>
          </a:p>
        </p:txBody>
      </p:sp>
      <p:pic>
        <p:nvPicPr>
          <p:cNvPr id="18" name="bullet04">
            <a:extLst>
              <a:ext uri="{FF2B5EF4-FFF2-40B4-BE49-F238E27FC236}">
                <a16:creationId xmlns:a16="http://schemas.microsoft.com/office/drawing/2014/main" id="{3A4D94DA-1FEB-41D4-985C-C4659C832AD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4477228"/>
            <a:ext cx="117692" cy="122400"/>
          </a:xfrm>
          <a:prstGeom prst="rect">
            <a:avLst/>
          </a:prstGeom>
        </p:spPr>
      </p:pic>
      <p:pic>
        <p:nvPicPr>
          <p:cNvPr id="22" name="bullet05">
            <a:extLst>
              <a:ext uri="{FF2B5EF4-FFF2-40B4-BE49-F238E27FC236}">
                <a16:creationId xmlns:a16="http://schemas.microsoft.com/office/drawing/2014/main" id="{A1E9D736-5D1E-4040-BF0B-24814797512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5233367"/>
            <a:ext cx="117692" cy="122400"/>
          </a:xfrm>
          <a:prstGeom prst="rect">
            <a:avLst/>
          </a:prstGeom>
        </p:spPr>
      </p:pic>
    </p:spTree>
    <p:custDataLst>
      <p:tags r:id="rId1"/>
    </p:custDataLst>
    <p:extLst>
      <p:ext uri="{BB962C8B-B14F-4D97-AF65-F5344CB8AC3E}">
        <p14:creationId xmlns:p14="http://schemas.microsoft.com/office/powerpoint/2010/main" val="77173386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 calcmode="lin" valueType="num">
                                      <p:cBhvr>
                                        <p:cTn id="14" dur="500" fill="hold"/>
                                        <p:tgtEl>
                                          <p:spTgt spid="19"/>
                                        </p:tgtEl>
                                        <p:attrNameLst>
                                          <p:attrName>style.rotation</p:attrName>
                                        </p:attrNameLst>
                                      </p:cBhvr>
                                      <p:tavLst>
                                        <p:tav tm="0">
                                          <p:val>
                                            <p:fltVal val="90"/>
                                          </p:val>
                                        </p:tav>
                                        <p:tav tm="100000">
                                          <p:val>
                                            <p:fltVal val="0"/>
                                          </p:val>
                                        </p:tav>
                                      </p:tavLst>
                                    </p:anim>
                                    <p:animEffect transition="in" filter="fade">
                                      <p:cBhvr>
                                        <p:cTn id="15" dur="500"/>
                                        <p:tgtEl>
                                          <p:spTgt spid="19"/>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 calcmode="lin" valueType="num">
                                      <p:cBhvr>
                                        <p:cTn id="26" dur="500" fill="hold"/>
                                        <p:tgtEl>
                                          <p:spTgt spid="20"/>
                                        </p:tgtEl>
                                        <p:attrNameLst>
                                          <p:attrName>style.rotation</p:attrName>
                                        </p:attrNameLst>
                                      </p:cBhvr>
                                      <p:tavLst>
                                        <p:tav tm="0">
                                          <p:val>
                                            <p:fltVal val="90"/>
                                          </p:val>
                                        </p:tav>
                                        <p:tav tm="100000">
                                          <p:val>
                                            <p:fltVal val="0"/>
                                          </p:val>
                                        </p:tav>
                                      </p:tavLst>
                                    </p:anim>
                                    <p:animEffect transition="in" filter="fade">
                                      <p:cBhvr>
                                        <p:cTn id="27" dur="500"/>
                                        <p:tgtEl>
                                          <p:spTgt spid="20"/>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par>
                    <p:cTn id="32" fill="hold">
                      <p:stCondLst>
                        <p:cond delay="indefinite"/>
                      </p:stCondLst>
                      <p:childTnLst>
                        <p:par>
                          <p:cTn id="33" fill="hold">
                            <p:stCondLst>
                              <p:cond delay="0"/>
                            </p:stCondLst>
                            <p:childTnLst>
                              <p:par>
                                <p:cTn id="34" presetID="31" presetClass="entr" presetSubtype="0" fill="hold" nodeType="clickEffect">
                                  <p:stCondLst>
                                    <p:cond delay="0"/>
                                  </p:stCondLst>
                                  <p:childTnLst>
                                    <p:set>
                                      <p:cBhvr>
                                        <p:cTn id="35" dur="1" fill="hold">
                                          <p:stCondLst>
                                            <p:cond delay="0"/>
                                          </p:stCondLst>
                                        </p:cTn>
                                        <p:tgtEl>
                                          <p:spTgt spid="21"/>
                                        </p:tgtEl>
                                        <p:attrNameLst>
                                          <p:attrName>style.visibility</p:attrName>
                                        </p:attrNameLst>
                                      </p:cBhvr>
                                      <p:to>
                                        <p:strVal val="visible"/>
                                      </p:to>
                                    </p:set>
                                    <p:anim calcmode="lin" valueType="num">
                                      <p:cBhvr>
                                        <p:cTn id="36" dur="500" fill="hold"/>
                                        <p:tgtEl>
                                          <p:spTgt spid="21"/>
                                        </p:tgtEl>
                                        <p:attrNameLst>
                                          <p:attrName>ppt_w</p:attrName>
                                        </p:attrNameLst>
                                      </p:cBhvr>
                                      <p:tavLst>
                                        <p:tav tm="0">
                                          <p:val>
                                            <p:fltVal val="0"/>
                                          </p:val>
                                        </p:tav>
                                        <p:tav tm="100000">
                                          <p:val>
                                            <p:strVal val="#ppt_w"/>
                                          </p:val>
                                        </p:tav>
                                      </p:tavLst>
                                    </p:anim>
                                    <p:anim calcmode="lin" valueType="num">
                                      <p:cBhvr>
                                        <p:cTn id="37" dur="500" fill="hold"/>
                                        <p:tgtEl>
                                          <p:spTgt spid="21"/>
                                        </p:tgtEl>
                                        <p:attrNameLst>
                                          <p:attrName>ppt_h</p:attrName>
                                        </p:attrNameLst>
                                      </p:cBhvr>
                                      <p:tavLst>
                                        <p:tav tm="0">
                                          <p:val>
                                            <p:fltVal val="0"/>
                                          </p:val>
                                        </p:tav>
                                        <p:tav tm="100000">
                                          <p:val>
                                            <p:strVal val="#ppt_h"/>
                                          </p:val>
                                        </p:tav>
                                      </p:tavLst>
                                    </p:anim>
                                    <p:anim calcmode="lin" valueType="num">
                                      <p:cBhvr>
                                        <p:cTn id="38" dur="500" fill="hold"/>
                                        <p:tgtEl>
                                          <p:spTgt spid="21"/>
                                        </p:tgtEl>
                                        <p:attrNameLst>
                                          <p:attrName>style.rotation</p:attrName>
                                        </p:attrNameLst>
                                      </p:cBhvr>
                                      <p:tavLst>
                                        <p:tav tm="0">
                                          <p:val>
                                            <p:fltVal val="90"/>
                                          </p:val>
                                        </p:tav>
                                        <p:tav tm="100000">
                                          <p:val>
                                            <p:fltVal val="0"/>
                                          </p:val>
                                        </p:tav>
                                      </p:tavLst>
                                    </p:anim>
                                    <p:animEffect transition="in" filter="fade">
                                      <p:cBhvr>
                                        <p:cTn id="39" dur="500"/>
                                        <p:tgtEl>
                                          <p:spTgt spid="21"/>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31" presetClass="entr" presetSubtype="0" fill="hold" nodeType="click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p:cTn id="48" dur="500" fill="hold"/>
                                        <p:tgtEl>
                                          <p:spTgt spid="18"/>
                                        </p:tgtEl>
                                        <p:attrNameLst>
                                          <p:attrName>ppt_w</p:attrName>
                                        </p:attrNameLst>
                                      </p:cBhvr>
                                      <p:tavLst>
                                        <p:tav tm="0">
                                          <p:val>
                                            <p:fltVal val="0"/>
                                          </p:val>
                                        </p:tav>
                                        <p:tav tm="100000">
                                          <p:val>
                                            <p:strVal val="#ppt_w"/>
                                          </p:val>
                                        </p:tav>
                                      </p:tavLst>
                                    </p:anim>
                                    <p:anim calcmode="lin" valueType="num">
                                      <p:cBhvr>
                                        <p:cTn id="49" dur="500" fill="hold"/>
                                        <p:tgtEl>
                                          <p:spTgt spid="18"/>
                                        </p:tgtEl>
                                        <p:attrNameLst>
                                          <p:attrName>ppt_h</p:attrName>
                                        </p:attrNameLst>
                                      </p:cBhvr>
                                      <p:tavLst>
                                        <p:tav tm="0">
                                          <p:val>
                                            <p:fltVal val="0"/>
                                          </p:val>
                                        </p:tav>
                                        <p:tav tm="100000">
                                          <p:val>
                                            <p:strVal val="#ppt_h"/>
                                          </p:val>
                                        </p:tav>
                                      </p:tavLst>
                                    </p:anim>
                                    <p:anim calcmode="lin" valueType="num">
                                      <p:cBhvr>
                                        <p:cTn id="50" dur="500" fill="hold"/>
                                        <p:tgtEl>
                                          <p:spTgt spid="18"/>
                                        </p:tgtEl>
                                        <p:attrNameLst>
                                          <p:attrName>style.rotation</p:attrName>
                                        </p:attrNameLst>
                                      </p:cBhvr>
                                      <p:tavLst>
                                        <p:tav tm="0">
                                          <p:val>
                                            <p:fltVal val="90"/>
                                          </p:val>
                                        </p:tav>
                                        <p:tav tm="100000">
                                          <p:val>
                                            <p:fltVal val="0"/>
                                          </p:val>
                                        </p:tav>
                                      </p:tavLst>
                                    </p:anim>
                                    <p:animEffect transition="in" filter="fade">
                                      <p:cBhvr>
                                        <p:cTn id="51" dur="500"/>
                                        <p:tgtEl>
                                          <p:spTgt spid="18"/>
                                        </p:tgtEl>
                                      </p:cBhvr>
                                    </p:animEffect>
                                  </p:childTnLst>
                                </p:cTn>
                              </p:par>
                            </p:childTnLst>
                          </p:cTn>
                        </p:par>
                        <p:par>
                          <p:cTn id="52" fill="hold">
                            <p:stCondLst>
                              <p:cond delay="500"/>
                            </p:stCondLst>
                            <p:childTnLst>
                              <p:par>
                                <p:cTn id="53" presetID="10" presetClass="entr" presetSubtype="0"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childTnLst>
                          </p:cTn>
                        </p:par>
                      </p:childTnLst>
                    </p:cTn>
                  </p:par>
                  <p:par>
                    <p:cTn id="56" fill="hold">
                      <p:stCondLst>
                        <p:cond delay="indefinite"/>
                      </p:stCondLst>
                      <p:childTnLst>
                        <p:par>
                          <p:cTn id="57" fill="hold">
                            <p:stCondLst>
                              <p:cond delay="0"/>
                            </p:stCondLst>
                            <p:childTnLst>
                              <p:par>
                                <p:cTn id="58" presetID="31" presetClass="entr" presetSubtype="0" fill="hold" nodeType="clickEffect">
                                  <p:stCondLst>
                                    <p:cond delay="0"/>
                                  </p:stCondLst>
                                  <p:childTnLst>
                                    <p:set>
                                      <p:cBhvr>
                                        <p:cTn id="59" dur="1" fill="hold">
                                          <p:stCondLst>
                                            <p:cond delay="0"/>
                                          </p:stCondLst>
                                        </p:cTn>
                                        <p:tgtEl>
                                          <p:spTgt spid="22"/>
                                        </p:tgtEl>
                                        <p:attrNameLst>
                                          <p:attrName>style.visibility</p:attrName>
                                        </p:attrNameLst>
                                      </p:cBhvr>
                                      <p:to>
                                        <p:strVal val="visible"/>
                                      </p:to>
                                    </p:set>
                                    <p:anim calcmode="lin" valueType="num">
                                      <p:cBhvr>
                                        <p:cTn id="60" dur="500" fill="hold"/>
                                        <p:tgtEl>
                                          <p:spTgt spid="22"/>
                                        </p:tgtEl>
                                        <p:attrNameLst>
                                          <p:attrName>ppt_w</p:attrName>
                                        </p:attrNameLst>
                                      </p:cBhvr>
                                      <p:tavLst>
                                        <p:tav tm="0">
                                          <p:val>
                                            <p:fltVal val="0"/>
                                          </p:val>
                                        </p:tav>
                                        <p:tav tm="100000">
                                          <p:val>
                                            <p:strVal val="#ppt_w"/>
                                          </p:val>
                                        </p:tav>
                                      </p:tavLst>
                                    </p:anim>
                                    <p:anim calcmode="lin" valueType="num">
                                      <p:cBhvr>
                                        <p:cTn id="61" dur="500" fill="hold"/>
                                        <p:tgtEl>
                                          <p:spTgt spid="22"/>
                                        </p:tgtEl>
                                        <p:attrNameLst>
                                          <p:attrName>ppt_h</p:attrName>
                                        </p:attrNameLst>
                                      </p:cBhvr>
                                      <p:tavLst>
                                        <p:tav tm="0">
                                          <p:val>
                                            <p:fltVal val="0"/>
                                          </p:val>
                                        </p:tav>
                                        <p:tav tm="100000">
                                          <p:val>
                                            <p:strVal val="#ppt_h"/>
                                          </p:val>
                                        </p:tav>
                                      </p:tavLst>
                                    </p:anim>
                                    <p:anim calcmode="lin" valueType="num">
                                      <p:cBhvr>
                                        <p:cTn id="62" dur="500" fill="hold"/>
                                        <p:tgtEl>
                                          <p:spTgt spid="22"/>
                                        </p:tgtEl>
                                        <p:attrNameLst>
                                          <p:attrName>style.rotation</p:attrName>
                                        </p:attrNameLst>
                                      </p:cBhvr>
                                      <p:tavLst>
                                        <p:tav tm="0">
                                          <p:val>
                                            <p:fltVal val="90"/>
                                          </p:val>
                                        </p:tav>
                                        <p:tav tm="100000">
                                          <p:val>
                                            <p:fltVal val="0"/>
                                          </p:val>
                                        </p:tav>
                                      </p:tavLst>
                                    </p:anim>
                                    <p:animEffect transition="in" filter="fade">
                                      <p:cBhvr>
                                        <p:cTn id="63" dur="500"/>
                                        <p:tgtEl>
                                          <p:spTgt spid="22"/>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4" grpId="0"/>
      <p:bldP spid="15" grpId="0"/>
      <p:bldP spid="16" grpId="0"/>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B1B7C6B9-D03A-9C24-1D70-4EFD1EB0386E}"/>
              </a:ext>
            </a:extLst>
          </p:cNvPr>
          <p:cNvGrpSpPr/>
          <p:nvPr/>
        </p:nvGrpSpPr>
        <p:grpSpPr>
          <a:xfrm>
            <a:off x="1" y="1805920"/>
            <a:ext cx="12175670" cy="3243080"/>
            <a:chOff x="1" y="1805920"/>
            <a:chExt cx="12175670" cy="3243080"/>
          </a:xfrm>
        </p:grpSpPr>
        <p:sp>
          <p:nvSpPr>
            <p:cNvPr id="31" name="Rectangle 30">
              <a:extLst>
                <a:ext uri="{FF2B5EF4-FFF2-40B4-BE49-F238E27FC236}">
                  <a16:creationId xmlns:a16="http://schemas.microsoft.com/office/drawing/2014/main" id="{C722E496-F0A4-4BBC-8A7E-23EC7AF1D461}"/>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3" name="Picture 32">
              <a:extLst>
                <a:ext uri="{FF2B5EF4-FFF2-40B4-BE49-F238E27FC236}">
                  <a16:creationId xmlns:a16="http://schemas.microsoft.com/office/drawing/2014/main" id="{AF39FB24-B5A4-81D3-0EA4-95C7191023C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
        <p:nvSpPr>
          <p:cNvPr id="11" name="TextBox 10">
            <a:extLst>
              <a:ext uri="{FF2B5EF4-FFF2-40B4-BE49-F238E27FC236}">
                <a16:creationId xmlns:a16="http://schemas.microsoft.com/office/drawing/2014/main" id="{9D060800-B7AB-63FD-EA24-369378A4F8DF}"/>
              </a:ext>
            </a:extLst>
          </p:cNvPr>
          <p:cNvSpPr txBox="1"/>
          <p:nvPr/>
        </p:nvSpPr>
        <p:spPr>
          <a:xfrm>
            <a:off x="3499200" y="2677993"/>
            <a:ext cx="7663630"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You have now completed Unit 1.</a:t>
            </a:r>
          </a:p>
        </p:txBody>
      </p:sp>
      <p:pic>
        <p:nvPicPr>
          <p:cNvPr id="13" name="Picture 12">
            <a:extLst>
              <a:ext uri="{FF2B5EF4-FFF2-40B4-BE49-F238E27FC236}">
                <a16:creationId xmlns:a16="http://schemas.microsoft.com/office/drawing/2014/main" id="{F68593BF-4BEE-2086-1B40-EC8859E1E5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sp>
        <p:nvSpPr>
          <p:cNvPr id="12" name="TextBox 11">
            <a:extLst>
              <a:ext uri="{FF2B5EF4-FFF2-40B4-BE49-F238E27FC236}">
                <a16:creationId xmlns:a16="http://schemas.microsoft.com/office/drawing/2014/main" id="{ED3E103A-B4A6-49A9-9DE5-C38654D1AF97}"/>
              </a:ext>
            </a:extLst>
          </p:cNvPr>
          <p:cNvSpPr txBox="1"/>
          <p:nvPr/>
        </p:nvSpPr>
        <p:spPr>
          <a:xfrm>
            <a:off x="3499200" y="3427460"/>
            <a:ext cx="7528029" cy="760401"/>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In the next unit, we will look at some frequently asked questions about the HHFA.</a:t>
            </a:r>
          </a:p>
        </p:txBody>
      </p:sp>
    </p:spTree>
    <p:custDataLst>
      <p:tags r:id="rId1"/>
    </p:custDataLst>
    <p:extLst>
      <p:ext uri="{BB962C8B-B14F-4D97-AF65-F5344CB8AC3E}">
        <p14:creationId xmlns:p14="http://schemas.microsoft.com/office/powerpoint/2010/main" val="71436355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B1B7C6B9-D03A-9C24-1D70-4EFD1EB0386E}"/>
              </a:ext>
            </a:extLst>
          </p:cNvPr>
          <p:cNvGrpSpPr/>
          <p:nvPr/>
        </p:nvGrpSpPr>
        <p:grpSpPr>
          <a:xfrm>
            <a:off x="1" y="1805920"/>
            <a:ext cx="12175670" cy="3243080"/>
            <a:chOff x="1" y="1805920"/>
            <a:chExt cx="12175670" cy="3243080"/>
          </a:xfrm>
        </p:grpSpPr>
        <p:sp>
          <p:nvSpPr>
            <p:cNvPr id="31" name="Rectangle 30">
              <a:extLst>
                <a:ext uri="{FF2B5EF4-FFF2-40B4-BE49-F238E27FC236}">
                  <a16:creationId xmlns:a16="http://schemas.microsoft.com/office/drawing/2014/main" id="{C722E496-F0A4-4BBC-8A7E-23EC7AF1D461}"/>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3" name="Picture 32">
              <a:extLst>
                <a:ext uri="{FF2B5EF4-FFF2-40B4-BE49-F238E27FC236}">
                  <a16:creationId xmlns:a16="http://schemas.microsoft.com/office/drawing/2014/main" id="{AF39FB24-B5A4-81D3-0EA4-95C7191023C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
        <p:nvSpPr>
          <p:cNvPr id="11" name="TextBox 10">
            <a:extLst>
              <a:ext uri="{FF2B5EF4-FFF2-40B4-BE49-F238E27FC236}">
                <a16:creationId xmlns:a16="http://schemas.microsoft.com/office/drawing/2014/main" id="{9D060800-B7AB-63FD-EA24-369378A4F8DF}"/>
              </a:ext>
            </a:extLst>
          </p:cNvPr>
          <p:cNvSpPr txBox="1"/>
          <p:nvPr/>
        </p:nvSpPr>
        <p:spPr>
          <a:xfrm>
            <a:off x="3426766" y="2887495"/>
            <a:ext cx="7663630"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By the end of this unit, you will be able to:</a:t>
            </a:r>
          </a:p>
        </p:txBody>
      </p:sp>
      <p:pic>
        <p:nvPicPr>
          <p:cNvPr id="13" name="Picture 12">
            <a:extLst>
              <a:ext uri="{FF2B5EF4-FFF2-40B4-BE49-F238E27FC236}">
                <a16:creationId xmlns:a16="http://schemas.microsoft.com/office/drawing/2014/main" id="{F68593BF-4BEE-2086-1B40-EC8859E1E5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sp>
        <p:nvSpPr>
          <p:cNvPr id="19" name="TextBox 18">
            <a:extLst>
              <a:ext uri="{FF2B5EF4-FFF2-40B4-BE49-F238E27FC236}">
                <a16:creationId xmlns:a16="http://schemas.microsoft.com/office/drawing/2014/main" id="{FB51BEA6-30C4-BF3A-513C-068EAD4C8451}"/>
              </a:ext>
            </a:extLst>
          </p:cNvPr>
          <p:cNvSpPr txBox="1"/>
          <p:nvPr/>
        </p:nvSpPr>
        <p:spPr>
          <a:xfrm>
            <a:off x="3710043" y="3429000"/>
            <a:ext cx="8278894"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explain why a country should conduct an HHFA</a:t>
            </a:r>
          </a:p>
        </p:txBody>
      </p:sp>
      <p:pic>
        <p:nvPicPr>
          <p:cNvPr id="3" name="bullet white">
            <a:extLst>
              <a:ext uri="{FF2B5EF4-FFF2-40B4-BE49-F238E27FC236}">
                <a16:creationId xmlns:a16="http://schemas.microsoft.com/office/drawing/2014/main" id="{5144A0A6-322A-4B3E-AD56-6C04AF562D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19343" y="3575762"/>
            <a:ext cx="117692" cy="122400"/>
          </a:xfrm>
          <a:prstGeom prst="rect">
            <a:avLst/>
          </a:prstGeom>
        </p:spPr>
      </p:pic>
    </p:spTree>
    <p:custDataLst>
      <p:tags r:id="rId1"/>
    </p:custDataLst>
    <p:extLst>
      <p:ext uri="{BB962C8B-B14F-4D97-AF65-F5344CB8AC3E}">
        <p14:creationId xmlns:p14="http://schemas.microsoft.com/office/powerpoint/2010/main" val="304068581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 calcmode="lin" valueType="num">
                                      <p:cBhvr>
                                        <p:cTn id="14" dur="500" fill="hold"/>
                                        <p:tgtEl>
                                          <p:spTgt spid="3"/>
                                        </p:tgtEl>
                                        <p:attrNameLst>
                                          <p:attrName>style.rotation</p:attrName>
                                        </p:attrNameLst>
                                      </p:cBhvr>
                                      <p:tavLst>
                                        <p:tav tm="0">
                                          <p:val>
                                            <p:fltVal val="90"/>
                                          </p:val>
                                        </p:tav>
                                        <p:tav tm="100000">
                                          <p:val>
                                            <p:fltVal val="0"/>
                                          </p:val>
                                        </p:tav>
                                      </p:tavLst>
                                    </p:anim>
                                    <p:animEffect transition="in" filter="fade">
                                      <p:cBhvr>
                                        <p:cTn id="15" dur="500"/>
                                        <p:tgtEl>
                                          <p:spTgt spid="3"/>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84D8390B-55BB-DC68-6C38-234C5F4C2E56}"/>
              </a:ext>
            </a:extLst>
          </p:cNvPr>
          <p:cNvGrpSpPr/>
          <p:nvPr/>
        </p:nvGrpSpPr>
        <p:grpSpPr>
          <a:xfrm>
            <a:off x="-1235" y="-815"/>
            <a:ext cx="12114345" cy="611122"/>
            <a:chOff x="-1235" y="-815"/>
            <a:chExt cx="12114345" cy="611122"/>
          </a:xfrm>
        </p:grpSpPr>
        <p:sp>
          <p:nvSpPr>
            <p:cNvPr id="43" name="TextBox 42">
              <a:extLst>
                <a:ext uri="{FF2B5EF4-FFF2-40B4-BE49-F238E27FC236}">
                  <a16:creationId xmlns:a16="http://schemas.microsoft.com/office/drawing/2014/main" id="{DAD478BE-FBDA-DC64-8558-B8C0FB8235B4}"/>
                </a:ext>
              </a:extLst>
            </p:cNvPr>
            <p:cNvSpPr txBox="1"/>
            <p:nvPr/>
          </p:nvSpPr>
          <p:spPr>
            <a:xfrm>
              <a:off x="734149" y="21600"/>
              <a:ext cx="11378961" cy="584775"/>
            </a:xfrm>
            <a:prstGeom prst="rect">
              <a:avLst/>
            </a:prstGeom>
            <a:noFill/>
          </p:spPr>
          <p:txBody>
            <a:bodyPr wrap="square">
              <a:spAutoFit/>
            </a:bodyPr>
            <a:lstStyle/>
            <a:p>
              <a:r>
                <a:rPr lang="en-GB" sz="3200" dirty="0">
                  <a:solidFill>
                    <a:srgbClr val="595959"/>
                  </a:solidFill>
                </a:rPr>
                <a:t>Why should a country conduct an HHFA?</a:t>
              </a:r>
            </a:p>
          </p:txBody>
        </p:sp>
        <p:pic>
          <p:nvPicPr>
            <p:cNvPr id="44" name="Picture 43">
              <a:extLst>
                <a:ext uri="{FF2B5EF4-FFF2-40B4-BE49-F238E27FC236}">
                  <a16:creationId xmlns:a16="http://schemas.microsoft.com/office/drawing/2014/main" id="{2BBCD590-2449-7FDC-111E-501E5119FF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19" name="TextBox 18">
            <a:extLst>
              <a:ext uri="{FF2B5EF4-FFF2-40B4-BE49-F238E27FC236}">
                <a16:creationId xmlns:a16="http://schemas.microsoft.com/office/drawing/2014/main" id="{E40AB595-1D04-4301-9FF7-4B67E59FB817}"/>
              </a:ext>
            </a:extLst>
          </p:cNvPr>
          <p:cNvSpPr txBox="1"/>
          <p:nvPr/>
        </p:nvSpPr>
        <p:spPr>
          <a:xfrm>
            <a:off x="609313" y="2746322"/>
            <a:ext cx="3524036" cy="1958535"/>
          </a:xfrm>
          <a:prstGeom prst="rect">
            <a:avLst/>
          </a:prstGeom>
          <a:solidFill>
            <a:srgbClr val="98D7CE"/>
          </a:solidFill>
        </p:spPr>
        <p:txBody>
          <a:bodyPr vert="horz" wrap="square" lIns="91440" tIns="504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high-quality primary health care</a:t>
            </a:r>
          </a:p>
        </p:txBody>
      </p:sp>
      <p:grpSp>
        <p:nvGrpSpPr>
          <p:cNvPr id="20" name="circle 1">
            <a:extLst>
              <a:ext uri="{FF2B5EF4-FFF2-40B4-BE49-F238E27FC236}">
                <a16:creationId xmlns:a16="http://schemas.microsoft.com/office/drawing/2014/main" id="{236A5EBF-9235-41A8-9E62-C0E7C49F5535}"/>
              </a:ext>
            </a:extLst>
          </p:cNvPr>
          <p:cNvGrpSpPr/>
          <p:nvPr/>
        </p:nvGrpSpPr>
        <p:grpSpPr>
          <a:xfrm>
            <a:off x="1171498" y="934930"/>
            <a:ext cx="2399666" cy="2399666"/>
            <a:chOff x="470234" y="1852537"/>
            <a:chExt cx="2295039" cy="2295039"/>
          </a:xfrm>
        </p:grpSpPr>
        <p:sp>
          <p:nvSpPr>
            <p:cNvPr id="21" name="circle">
              <a:extLst>
                <a:ext uri="{FF2B5EF4-FFF2-40B4-BE49-F238E27FC236}">
                  <a16:creationId xmlns:a16="http://schemas.microsoft.com/office/drawing/2014/main" id="{3D462AD9-EE6E-468F-98A6-1EA4252DE7E8}"/>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DE0BB92E-092E-46A9-9D6E-E1637231D5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0187" y="2116151"/>
              <a:ext cx="1880538" cy="1880538"/>
            </a:xfrm>
            <a:prstGeom prst="rect">
              <a:avLst/>
            </a:prstGeom>
          </p:spPr>
        </p:pic>
      </p:grpSp>
      <p:sp>
        <p:nvSpPr>
          <p:cNvPr id="23" name="TextBox 22">
            <a:extLst>
              <a:ext uri="{FF2B5EF4-FFF2-40B4-BE49-F238E27FC236}">
                <a16:creationId xmlns:a16="http://schemas.microsoft.com/office/drawing/2014/main" id="{B3609AD5-DDE7-424F-97B5-962065F383CE}"/>
              </a:ext>
            </a:extLst>
          </p:cNvPr>
          <p:cNvSpPr txBox="1"/>
          <p:nvPr/>
        </p:nvSpPr>
        <p:spPr>
          <a:xfrm>
            <a:off x="4418757" y="2746322"/>
            <a:ext cx="3524036" cy="1958535"/>
          </a:xfrm>
          <a:prstGeom prst="rect">
            <a:avLst/>
          </a:prstGeom>
          <a:solidFill>
            <a:srgbClr val="98D7CE"/>
          </a:solidFill>
        </p:spPr>
        <p:txBody>
          <a:bodyPr vert="horz" wrap="square" lIns="91440" tIns="504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improved UHC</a:t>
            </a:r>
            <a:br>
              <a:rPr lang="en-GB" sz="2400" dirty="0">
                <a:solidFill>
                  <a:srgbClr val="595959"/>
                </a:solidFill>
              </a:rPr>
            </a:br>
            <a:r>
              <a:rPr lang="en-GB" sz="2400" dirty="0">
                <a:solidFill>
                  <a:srgbClr val="595959"/>
                </a:solidFill>
              </a:rPr>
              <a:t>(access and quality)</a:t>
            </a:r>
          </a:p>
        </p:txBody>
      </p:sp>
      <p:grpSp>
        <p:nvGrpSpPr>
          <p:cNvPr id="24" name="circle 1">
            <a:extLst>
              <a:ext uri="{FF2B5EF4-FFF2-40B4-BE49-F238E27FC236}">
                <a16:creationId xmlns:a16="http://schemas.microsoft.com/office/drawing/2014/main" id="{ECE31020-7A9E-4AFC-B068-495F650FB53D}"/>
              </a:ext>
            </a:extLst>
          </p:cNvPr>
          <p:cNvGrpSpPr/>
          <p:nvPr/>
        </p:nvGrpSpPr>
        <p:grpSpPr>
          <a:xfrm>
            <a:off x="4980942" y="934930"/>
            <a:ext cx="2399666" cy="2399666"/>
            <a:chOff x="470234" y="1852537"/>
            <a:chExt cx="2295039" cy="2295039"/>
          </a:xfrm>
        </p:grpSpPr>
        <p:sp>
          <p:nvSpPr>
            <p:cNvPr id="25" name="circle">
              <a:extLst>
                <a:ext uri="{FF2B5EF4-FFF2-40B4-BE49-F238E27FC236}">
                  <a16:creationId xmlns:a16="http://schemas.microsoft.com/office/drawing/2014/main" id="{B21710FD-E0AC-4FAC-90F0-87AB18A0CF1A}"/>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6" name="Picture 25">
              <a:extLst>
                <a:ext uri="{FF2B5EF4-FFF2-40B4-BE49-F238E27FC236}">
                  <a16:creationId xmlns:a16="http://schemas.microsoft.com/office/drawing/2014/main" id="{EAB5B314-717F-405D-B464-0189DB93C54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847" y="2199857"/>
              <a:ext cx="1806994" cy="1600398"/>
            </a:xfrm>
            <a:prstGeom prst="rect">
              <a:avLst/>
            </a:prstGeom>
          </p:spPr>
        </p:pic>
      </p:grpSp>
      <p:sp>
        <p:nvSpPr>
          <p:cNvPr id="27" name="TextBox 26">
            <a:extLst>
              <a:ext uri="{FF2B5EF4-FFF2-40B4-BE49-F238E27FC236}">
                <a16:creationId xmlns:a16="http://schemas.microsoft.com/office/drawing/2014/main" id="{A76392AC-CDA7-4825-BA3A-E955F5559A69}"/>
              </a:ext>
            </a:extLst>
          </p:cNvPr>
          <p:cNvSpPr txBox="1"/>
          <p:nvPr/>
        </p:nvSpPr>
        <p:spPr>
          <a:xfrm>
            <a:off x="8228201" y="2746322"/>
            <a:ext cx="3524036" cy="1958535"/>
          </a:xfrm>
          <a:prstGeom prst="rect">
            <a:avLst/>
          </a:prstGeom>
          <a:solidFill>
            <a:srgbClr val="A4DCD3"/>
          </a:solidFill>
        </p:spPr>
        <p:txBody>
          <a:bodyPr vert="horz" wrap="square" lIns="91440" tIns="504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health-related SDGs</a:t>
            </a:r>
          </a:p>
        </p:txBody>
      </p:sp>
      <p:grpSp>
        <p:nvGrpSpPr>
          <p:cNvPr id="28" name="circle 1">
            <a:extLst>
              <a:ext uri="{FF2B5EF4-FFF2-40B4-BE49-F238E27FC236}">
                <a16:creationId xmlns:a16="http://schemas.microsoft.com/office/drawing/2014/main" id="{A28F9374-821C-470D-A749-DB188AD4087B}"/>
              </a:ext>
            </a:extLst>
          </p:cNvPr>
          <p:cNvGrpSpPr/>
          <p:nvPr/>
        </p:nvGrpSpPr>
        <p:grpSpPr>
          <a:xfrm>
            <a:off x="8790386" y="934930"/>
            <a:ext cx="2399666" cy="2399666"/>
            <a:chOff x="470234" y="1852537"/>
            <a:chExt cx="2295039" cy="2295039"/>
          </a:xfrm>
        </p:grpSpPr>
        <p:sp>
          <p:nvSpPr>
            <p:cNvPr id="29" name="circle">
              <a:extLst>
                <a:ext uri="{FF2B5EF4-FFF2-40B4-BE49-F238E27FC236}">
                  <a16:creationId xmlns:a16="http://schemas.microsoft.com/office/drawing/2014/main" id="{997C03C0-D688-429D-A165-320975D5781C}"/>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0" name="Picture 29">
              <a:extLst>
                <a:ext uri="{FF2B5EF4-FFF2-40B4-BE49-F238E27FC236}">
                  <a16:creationId xmlns:a16="http://schemas.microsoft.com/office/drawing/2014/main" id="{B6EF80B7-E1FC-4EF5-A17A-FE0E254E03AF}"/>
                </a:ext>
              </a:extLst>
            </p:cNvPr>
            <p:cNvPicPr>
              <a:picLocks noChangeAspect="1"/>
            </p:cNvPicPr>
            <p:nvPr/>
          </p:nvPicPr>
          <p:blipFill>
            <a:blip r:embed="rId7">
              <a:extLst>
                <a:ext uri="{BEBA8EAE-BF5A-486C-A8C5-ECC9F3942E4B}">
                  <a14:imgProps xmlns:a14="http://schemas.microsoft.com/office/drawing/2010/main">
                    <a14:imgLayer r:embed="rId8">
                      <a14:imgEffect>
                        <a14:saturation sat="66000"/>
                      </a14:imgEffect>
                    </a14:imgLayer>
                  </a14:imgProps>
                </a:ext>
                <a:ext uri="{28A0092B-C50C-407E-A947-70E740481C1C}">
                  <a14:useLocalDpi xmlns:a14="http://schemas.microsoft.com/office/drawing/2010/main" val="0"/>
                </a:ext>
              </a:extLst>
            </a:blip>
            <a:stretch>
              <a:fillRect/>
            </a:stretch>
          </p:blipFill>
          <p:spPr>
            <a:xfrm>
              <a:off x="777378" y="2126440"/>
              <a:ext cx="1713409" cy="1713409"/>
            </a:xfrm>
            <a:prstGeom prst="rect">
              <a:avLst/>
            </a:prstGeom>
          </p:spPr>
        </p:pic>
      </p:grpSp>
      <p:sp>
        <p:nvSpPr>
          <p:cNvPr id="17" name="TextBox 16">
            <a:extLst>
              <a:ext uri="{FF2B5EF4-FFF2-40B4-BE49-F238E27FC236}">
                <a16:creationId xmlns:a16="http://schemas.microsoft.com/office/drawing/2014/main" id="{3D0A7CD5-7705-4A1A-B639-C8D5967A5819}"/>
              </a:ext>
            </a:extLst>
          </p:cNvPr>
          <p:cNvSpPr txBox="1"/>
          <p:nvPr/>
        </p:nvSpPr>
        <p:spPr>
          <a:xfrm>
            <a:off x="689568" y="4985357"/>
            <a:ext cx="11068991" cy="1343253"/>
          </a:xfrm>
          <a:prstGeom prst="rect">
            <a:avLst/>
          </a:prstGeom>
          <a:solidFill>
            <a:srgbClr val="31B09C"/>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t>Access to quality health services is central to achieving </a:t>
            </a:r>
            <a:br>
              <a:rPr lang="en-GB" sz="2400" dirty="0"/>
            </a:br>
            <a:r>
              <a:rPr lang="en-GB" sz="2400" dirty="0"/>
              <a:t>universal health coverage. </a:t>
            </a:r>
          </a:p>
        </p:txBody>
      </p:sp>
      <p:sp>
        <p:nvSpPr>
          <p:cNvPr id="18" name="Rectangle 17">
            <a:extLst>
              <a:ext uri="{FF2B5EF4-FFF2-40B4-BE49-F238E27FC236}">
                <a16:creationId xmlns:a16="http://schemas.microsoft.com/office/drawing/2014/main" id="{D6B05B88-C9AE-44A7-9BD6-349C09EBF8D8}"/>
              </a:ext>
            </a:extLst>
          </p:cNvPr>
          <p:cNvSpPr/>
          <p:nvPr/>
        </p:nvSpPr>
        <p:spPr>
          <a:xfrm>
            <a:off x="609313" y="4985357"/>
            <a:ext cx="80255" cy="1343253"/>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329622604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 calcmode="lin" valueType="num">
                                      <p:cBhvr>
                                        <p:cTn id="9" dur="500" fill="hold"/>
                                        <p:tgtEl>
                                          <p:spTgt spid="20"/>
                                        </p:tgtEl>
                                        <p:attrNameLst>
                                          <p:attrName>style.rotation</p:attrName>
                                        </p:attrNameLst>
                                      </p:cBhvr>
                                      <p:tavLst>
                                        <p:tav tm="0">
                                          <p:val>
                                            <p:fltVal val="90"/>
                                          </p:val>
                                        </p:tav>
                                        <p:tav tm="100000">
                                          <p:val>
                                            <p:fltVal val="0"/>
                                          </p:val>
                                        </p:tav>
                                      </p:tavLst>
                                    </p:anim>
                                    <p:animEffect transition="in" filter="fade">
                                      <p:cBhvr>
                                        <p:cTn id="10" dur="500"/>
                                        <p:tgtEl>
                                          <p:spTgt spid="20"/>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500"/>
                                        <p:tgtEl>
                                          <p:spTgt spid="19"/>
                                        </p:tgtEl>
                                      </p:cBhvr>
                                    </p:animEffect>
                                  </p:childTnLst>
                                </p:cTn>
                              </p:par>
                            </p:childTnLst>
                          </p:cTn>
                        </p:par>
                      </p:childTnLst>
                    </p:cTn>
                  </p:par>
                  <p:par>
                    <p:cTn id="14" fill="hold">
                      <p:stCondLst>
                        <p:cond delay="indefinite"/>
                      </p:stCondLst>
                      <p:childTnLst>
                        <p:par>
                          <p:cTn id="15" fill="hold">
                            <p:stCondLst>
                              <p:cond delay="0"/>
                            </p:stCondLst>
                            <p:childTnLst>
                              <p:par>
                                <p:cTn id="16" presetID="31" presetClass="entr" presetSubtype="0" fill="hold" nodeType="click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p:cTn id="18" dur="500" fill="hold"/>
                                        <p:tgtEl>
                                          <p:spTgt spid="24"/>
                                        </p:tgtEl>
                                        <p:attrNameLst>
                                          <p:attrName>ppt_w</p:attrName>
                                        </p:attrNameLst>
                                      </p:cBhvr>
                                      <p:tavLst>
                                        <p:tav tm="0">
                                          <p:val>
                                            <p:fltVal val="0"/>
                                          </p:val>
                                        </p:tav>
                                        <p:tav tm="100000">
                                          <p:val>
                                            <p:strVal val="#ppt_w"/>
                                          </p:val>
                                        </p:tav>
                                      </p:tavLst>
                                    </p:anim>
                                    <p:anim calcmode="lin" valueType="num">
                                      <p:cBhvr>
                                        <p:cTn id="19" dur="500" fill="hold"/>
                                        <p:tgtEl>
                                          <p:spTgt spid="24"/>
                                        </p:tgtEl>
                                        <p:attrNameLst>
                                          <p:attrName>ppt_h</p:attrName>
                                        </p:attrNameLst>
                                      </p:cBhvr>
                                      <p:tavLst>
                                        <p:tav tm="0">
                                          <p:val>
                                            <p:fltVal val="0"/>
                                          </p:val>
                                        </p:tav>
                                        <p:tav tm="100000">
                                          <p:val>
                                            <p:strVal val="#ppt_h"/>
                                          </p:val>
                                        </p:tav>
                                      </p:tavLst>
                                    </p:anim>
                                    <p:anim calcmode="lin" valueType="num">
                                      <p:cBhvr>
                                        <p:cTn id="20" dur="500" fill="hold"/>
                                        <p:tgtEl>
                                          <p:spTgt spid="24"/>
                                        </p:tgtEl>
                                        <p:attrNameLst>
                                          <p:attrName>style.rotation</p:attrName>
                                        </p:attrNameLst>
                                      </p:cBhvr>
                                      <p:tavLst>
                                        <p:tav tm="0">
                                          <p:val>
                                            <p:fltVal val="90"/>
                                          </p:val>
                                        </p:tav>
                                        <p:tav tm="100000">
                                          <p:val>
                                            <p:fltVal val="0"/>
                                          </p:val>
                                        </p:tav>
                                      </p:tavLst>
                                    </p:anim>
                                    <p:animEffect transition="in" filter="fade">
                                      <p:cBhvr>
                                        <p:cTn id="21" dur="500"/>
                                        <p:tgtEl>
                                          <p:spTgt spid="24"/>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left)">
                                      <p:cBhvr>
                                        <p:cTn id="24" dur="500"/>
                                        <p:tgtEl>
                                          <p:spTgt spid="23"/>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nodeType="click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fltVal val="0"/>
                                          </p:val>
                                        </p:tav>
                                        <p:tav tm="100000">
                                          <p:val>
                                            <p:strVal val="#ppt_h"/>
                                          </p:val>
                                        </p:tav>
                                      </p:tavLst>
                                    </p:anim>
                                    <p:anim calcmode="lin" valueType="num">
                                      <p:cBhvr>
                                        <p:cTn id="31" dur="500" fill="hold"/>
                                        <p:tgtEl>
                                          <p:spTgt spid="28"/>
                                        </p:tgtEl>
                                        <p:attrNameLst>
                                          <p:attrName>style.rotation</p:attrName>
                                        </p:attrNameLst>
                                      </p:cBhvr>
                                      <p:tavLst>
                                        <p:tav tm="0">
                                          <p:val>
                                            <p:fltVal val="90"/>
                                          </p:val>
                                        </p:tav>
                                        <p:tav tm="100000">
                                          <p:val>
                                            <p:fltVal val="0"/>
                                          </p:val>
                                        </p:tav>
                                      </p:tavLst>
                                    </p:anim>
                                    <p:animEffect transition="in" filter="fade">
                                      <p:cBhvr>
                                        <p:cTn id="32" dur="500"/>
                                        <p:tgtEl>
                                          <p:spTgt spid="28"/>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left)">
                                      <p:cBhvr>
                                        <p:cTn id="35" dur="500"/>
                                        <p:tgtEl>
                                          <p:spTgt spid="27"/>
                                        </p:tgtEl>
                                      </p:cBhvr>
                                    </p:animEffect>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childTnLst>
                                    <p:set>
                                      <p:cBhvr>
                                        <p:cTn id="39" dur="1" fill="hold">
                                          <p:stCondLst>
                                            <p:cond delay="0"/>
                                          </p:stCondLst>
                                        </p:cTn>
                                        <p:tgtEl>
                                          <p:spTgt spid="18"/>
                                        </p:tgtEl>
                                        <p:attrNameLst>
                                          <p:attrName>style.visibility</p:attrName>
                                        </p:attrNameLst>
                                      </p:cBhvr>
                                      <p:to>
                                        <p:strVal val="visible"/>
                                      </p:to>
                                    </p:set>
                                    <p:anim calcmode="lin" valueType="num">
                                      <p:cBhvr>
                                        <p:cTn id="40" dur="500" fill="hold"/>
                                        <p:tgtEl>
                                          <p:spTgt spid="18"/>
                                        </p:tgtEl>
                                        <p:attrNameLst>
                                          <p:attrName>ppt_w</p:attrName>
                                        </p:attrNameLst>
                                      </p:cBhvr>
                                      <p:tavLst>
                                        <p:tav tm="0">
                                          <p:val>
                                            <p:fltVal val="0"/>
                                          </p:val>
                                        </p:tav>
                                        <p:tav tm="100000">
                                          <p:val>
                                            <p:strVal val="#ppt_w"/>
                                          </p:val>
                                        </p:tav>
                                      </p:tavLst>
                                    </p:anim>
                                    <p:anim calcmode="lin" valueType="num">
                                      <p:cBhvr>
                                        <p:cTn id="41" dur="500" fill="hold"/>
                                        <p:tgtEl>
                                          <p:spTgt spid="18"/>
                                        </p:tgtEl>
                                        <p:attrNameLst>
                                          <p:attrName>ppt_h</p:attrName>
                                        </p:attrNameLst>
                                      </p:cBhvr>
                                      <p:tavLst>
                                        <p:tav tm="0">
                                          <p:val>
                                            <p:fltVal val="0"/>
                                          </p:val>
                                        </p:tav>
                                        <p:tav tm="100000">
                                          <p:val>
                                            <p:strVal val="#ppt_h"/>
                                          </p:val>
                                        </p:tav>
                                      </p:tavLst>
                                    </p:anim>
                                    <p:animEffect transition="in" filter="fade">
                                      <p:cBhvr>
                                        <p:cTn id="42" dur="500"/>
                                        <p:tgtEl>
                                          <p:spTgt spid="18"/>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wipe(left)">
                                      <p:cBhvr>
                                        <p:cTn id="4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3" grpId="0" animBg="1"/>
      <p:bldP spid="27" grpId="0" animBg="1"/>
      <p:bldP spid="17" grpId="0" animBg="1"/>
      <p:bldP spid="1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ealthcare facility">
            <a:extLst>
              <a:ext uri="{FF2B5EF4-FFF2-40B4-BE49-F238E27FC236}">
                <a16:creationId xmlns:a16="http://schemas.microsoft.com/office/drawing/2014/main" id="{03B8AB9D-0E54-411D-B59B-C847415B7093}"/>
              </a:ext>
            </a:extLst>
          </p:cNvPr>
          <p:cNvPicPr>
            <a:picLocks noChangeAspect="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7031172" y="2466679"/>
            <a:ext cx="4759797" cy="1675845"/>
          </a:xfrm>
          <a:prstGeom prst="rect">
            <a:avLst/>
          </a:prstGeom>
        </p:spPr>
      </p:pic>
      <p:sp>
        <p:nvSpPr>
          <p:cNvPr id="17" name="text title box">
            <a:extLst>
              <a:ext uri="{FF2B5EF4-FFF2-40B4-BE49-F238E27FC236}">
                <a16:creationId xmlns:a16="http://schemas.microsoft.com/office/drawing/2014/main" id="{C5B8E721-6678-51FF-C569-302CAEFE3048}"/>
              </a:ext>
            </a:extLst>
          </p:cNvPr>
          <p:cNvSpPr/>
          <p:nvPr/>
        </p:nvSpPr>
        <p:spPr>
          <a:xfrm>
            <a:off x="-1235" y="2460504"/>
            <a:ext cx="5899473" cy="1936992"/>
          </a:xfrm>
          <a:prstGeom prst="homePlate">
            <a:avLst>
              <a:gd name="adj" fmla="val 0"/>
            </a:avLst>
          </a:prstGeom>
          <a:solidFill>
            <a:srgbClr val="31B09C"/>
          </a:solidFill>
          <a:ln>
            <a:noFill/>
          </a:ln>
        </p:spPr>
        <p:style>
          <a:lnRef idx="2">
            <a:schemeClr val="accent1">
              <a:shade val="50000"/>
            </a:schemeClr>
          </a:lnRef>
          <a:fillRef idx="1">
            <a:schemeClr val="accent1"/>
          </a:fillRef>
          <a:effectRef idx="0">
            <a:schemeClr val="accent1"/>
          </a:effectRef>
          <a:fontRef idx="minor">
            <a:schemeClr val="lt1"/>
          </a:fontRef>
        </p:style>
        <p:txBody>
          <a:bodyPr lIns="252000" rIns="144000" rtlCol="0" anchor="ctr"/>
          <a:lstStyle/>
          <a:p>
            <a:pPr>
              <a:spcAft>
                <a:spcPts val="1200"/>
              </a:spcAft>
            </a:pPr>
            <a:r>
              <a:rPr lang="en-GB" sz="2400" dirty="0">
                <a:solidFill>
                  <a:schemeClr val="bg1"/>
                </a:solidFill>
              </a:rPr>
              <a:t>Countries need reliable information about health facility services.</a:t>
            </a:r>
          </a:p>
        </p:txBody>
      </p:sp>
      <p:grpSp>
        <p:nvGrpSpPr>
          <p:cNvPr id="7" name="Group 6">
            <a:extLst>
              <a:ext uri="{FF2B5EF4-FFF2-40B4-BE49-F238E27FC236}">
                <a16:creationId xmlns:a16="http://schemas.microsoft.com/office/drawing/2014/main" id="{774F771C-298F-472F-804F-0A05E85240F8}"/>
              </a:ext>
            </a:extLst>
          </p:cNvPr>
          <p:cNvGrpSpPr/>
          <p:nvPr/>
        </p:nvGrpSpPr>
        <p:grpSpPr>
          <a:xfrm>
            <a:off x="-1235" y="-815"/>
            <a:ext cx="8585837" cy="611122"/>
            <a:chOff x="-1235" y="-815"/>
            <a:chExt cx="8585837" cy="611122"/>
          </a:xfrm>
        </p:grpSpPr>
        <p:sp>
          <p:nvSpPr>
            <p:cNvPr id="8" name="TextBox 7">
              <a:extLst>
                <a:ext uri="{FF2B5EF4-FFF2-40B4-BE49-F238E27FC236}">
                  <a16:creationId xmlns:a16="http://schemas.microsoft.com/office/drawing/2014/main" id="{A7D7008D-7455-48A6-8FF9-6BC0ACB40139}"/>
                </a:ext>
              </a:extLst>
            </p:cNvPr>
            <p:cNvSpPr txBox="1"/>
            <p:nvPr/>
          </p:nvSpPr>
          <p:spPr>
            <a:xfrm>
              <a:off x="734150" y="21600"/>
              <a:ext cx="7850452" cy="584775"/>
            </a:xfrm>
            <a:prstGeom prst="rect">
              <a:avLst/>
            </a:prstGeom>
            <a:noFill/>
          </p:spPr>
          <p:txBody>
            <a:bodyPr wrap="square">
              <a:spAutoFit/>
            </a:bodyPr>
            <a:lstStyle/>
            <a:p>
              <a:r>
                <a:rPr lang="en-GB" sz="3200" dirty="0">
                  <a:solidFill>
                    <a:srgbClr val="595959"/>
                  </a:solidFill>
                </a:rPr>
                <a:t>Why should a country conduct an HHFA?</a:t>
              </a:r>
            </a:p>
          </p:txBody>
        </p:sp>
        <p:pic>
          <p:nvPicPr>
            <p:cNvPr id="9" name="Picture 8">
              <a:extLst>
                <a:ext uri="{FF2B5EF4-FFF2-40B4-BE49-F238E27FC236}">
                  <a16:creationId xmlns:a16="http://schemas.microsoft.com/office/drawing/2014/main" id="{ADE89F67-AB8D-4A99-93EB-318D7BDC925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Tree>
    <p:custDataLst>
      <p:tags r:id="rId1"/>
    </p:custDataLst>
    <p:extLst>
      <p:ext uri="{BB962C8B-B14F-4D97-AF65-F5344CB8AC3E}">
        <p14:creationId xmlns:p14="http://schemas.microsoft.com/office/powerpoint/2010/main" val="365625911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bg/>
                                          </p:spTgt>
                                        </p:tgtEl>
                                        <p:attrNameLst>
                                          <p:attrName>style.visibility</p:attrName>
                                        </p:attrNameLst>
                                      </p:cBhvr>
                                      <p:to>
                                        <p:strVal val="visible"/>
                                      </p:to>
                                    </p:set>
                                    <p:animEffect transition="in" filter="fade">
                                      <p:cBhvr>
                                        <p:cTn id="7" dur="500"/>
                                        <p:tgtEl>
                                          <p:spTgt spid="17">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xEl>
                                              <p:pRg st="0" end="0"/>
                                            </p:txEl>
                                          </p:spTgt>
                                        </p:tgtEl>
                                        <p:attrNameLst>
                                          <p:attrName>style.visibility</p:attrName>
                                        </p:attrNameLst>
                                      </p:cBhvr>
                                      <p:to>
                                        <p:strVal val="visible"/>
                                      </p:to>
                                    </p:set>
                                    <p:animEffect transition="in" filter="fade">
                                      <p:cBhvr>
                                        <p:cTn id="12"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uiExpand="1" build="p"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1996011" cy="611122"/>
            <a:chOff x="-1235" y="-815"/>
            <a:chExt cx="11996011"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1260626" cy="584775"/>
            </a:xfrm>
            <a:prstGeom prst="rect">
              <a:avLst/>
            </a:prstGeom>
            <a:noFill/>
          </p:spPr>
          <p:txBody>
            <a:bodyPr wrap="square">
              <a:spAutoFit/>
            </a:bodyPr>
            <a:lstStyle/>
            <a:p>
              <a:r>
                <a:rPr lang="en-GB" sz="3200" dirty="0">
                  <a:solidFill>
                    <a:srgbClr val="595959"/>
                  </a:solidFill>
                </a:rPr>
                <a:t>Why should a country conduct an HHFA?</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8" name="TextBox 7">
            <a:extLst>
              <a:ext uri="{FF2B5EF4-FFF2-40B4-BE49-F238E27FC236}">
                <a16:creationId xmlns:a16="http://schemas.microsoft.com/office/drawing/2014/main" id="{27F6C32E-4776-42BC-89E7-D970FF4ADC5A}"/>
              </a:ext>
            </a:extLst>
          </p:cNvPr>
          <p:cNvSpPr txBox="1"/>
          <p:nvPr/>
        </p:nvSpPr>
        <p:spPr>
          <a:xfrm>
            <a:off x="945476" y="4917305"/>
            <a:ext cx="10283956" cy="1343253"/>
          </a:xfrm>
          <a:prstGeom prst="rect">
            <a:avLst/>
          </a:prstGeom>
          <a:solidFill>
            <a:srgbClr val="31B09C"/>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t>To make health service improvements and strengthen health service resilience, countries need </a:t>
            </a:r>
            <a:r>
              <a:rPr lang="en-GB" sz="2400" b="1" dirty="0"/>
              <a:t>reliable baseline information</a:t>
            </a:r>
            <a:r>
              <a:rPr lang="en-GB" sz="2400" dirty="0"/>
              <a:t>. </a:t>
            </a:r>
          </a:p>
        </p:txBody>
      </p:sp>
      <p:sp>
        <p:nvSpPr>
          <p:cNvPr id="9" name="Rectangle 8">
            <a:extLst>
              <a:ext uri="{FF2B5EF4-FFF2-40B4-BE49-F238E27FC236}">
                <a16:creationId xmlns:a16="http://schemas.microsoft.com/office/drawing/2014/main" id="{23BE2AFC-B1F4-4210-A913-D765BB406F6F}"/>
              </a:ext>
            </a:extLst>
          </p:cNvPr>
          <p:cNvSpPr/>
          <p:nvPr/>
        </p:nvSpPr>
        <p:spPr>
          <a:xfrm>
            <a:off x="873766" y="4917305"/>
            <a:ext cx="80255" cy="1343253"/>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grid1">
            <a:extLst>
              <a:ext uri="{FF2B5EF4-FFF2-40B4-BE49-F238E27FC236}">
                <a16:creationId xmlns:a16="http://schemas.microsoft.com/office/drawing/2014/main" id="{0C9C270E-E93F-4A7C-A6D5-F879FB51F60D}"/>
              </a:ext>
            </a:extLst>
          </p:cNvPr>
          <p:cNvSpPr txBox="1"/>
          <p:nvPr/>
        </p:nvSpPr>
        <p:spPr>
          <a:xfrm>
            <a:off x="862884" y="964248"/>
            <a:ext cx="5129319" cy="3864008"/>
          </a:xfrm>
          <a:prstGeom prst="rect">
            <a:avLst/>
          </a:prstGeom>
          <a:solidFill>
            <a:srgbClr val="CBEBE6"/>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13" name="grid2">
            <a:extLst>
              <a:ext uri="{FF2B5EF4-FFF2-40B4-BE49-F238E27FC236}">
                <a16:creationId xmlns:a16="http://schemas.microsoft.com/office/drawing/2014/main" id="{9A24A5F2-107A-4959-ADB4-6C3227DE42A3}"/>
              </a:ext>
            </a:extLst>
          </p:cNvPr>
          <p:cNvSpPr txBox="1"/>
          <p:nvPr/>
        </p:nvSpPr>
        <p:spPr>
          <a:xfrm>
            <a:off x="6097776" y="964248"/>
            <a:ext cx="5129319" cy="3864008"/>
          </a:xfrm>
          <a:prstGeom prst="rect">
            <a:avLst/>
          </a:prstGeom>
          <a:solidFill>
            <a:srgbClr val="C7DDF1"/>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pic>
        <p:nvPicPr>
          <p:cNvPr id="14" name="core qu">
            <a:extLst>
              <a:ext uri="{FF2B5EF4-FFF2-40B4-BE49-F238E27FC236}">
                <a16:creationId xmlns:a16="http://schemas.microsoft.com/office/drawing/2014/main" id="{62406D34-434F-413F-80D5-636A7F332E2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9036" y="1806557"/>
            <a:ext cx="2471861" cy="2179390"/>
          </a:xfrm>
          <a:prstGeom prst="rect">
            <a:avLst/>
          </a:prstGeom>
        </p:spPr>
      </p:pic>
      <p:pic>
        <p:nvPicPr>
          <p:cNvPr id="16" name="additional qu">
            <a:extLst>
              <a:ext uri="{FF2B5EF4-FFF2-40B4-BE49-F238E27FC236}">
                <a16:creationId xmlns:a16="http://schemas.microsoft.com/office/drawing/2014/main" id="{9638F356-6DB9-49F8-86D6-F4B7F653BE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0289" y="1882239"/>
            <a:ext cx="3067633" cy="2075354"/>
          </a:xfrm>
          <a:prstGeom prst="rect">
            <a:avLst/>
          </a:prstGeom>
        </p:spPr>
      </p:pic>
    </p:spTree>
    <p:custDataLst>
      <p:tags r:id="rId1"/>
    </p:custDataLst>
    <p:extLst>
      <p:ext uri="{BB962C8B-B14F-4D97-AF65-F5344CB8AC3E}">
        <p14:creationId xmlns:p14="http://schemas.microsoft.com/office/powerpoint/2010/main" val="66588470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par>
                                <p:cTn id="16" presetID="10" presetClass="entr" presetSubtype="0" fill="hold"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2" grpId="0" animBg="1"/>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84D8390B-55BB-DC68-6C38-234C5F4C2E56}"/>
              </a:ext>
            </a:extLst>
          </p:cNvPr>
          <p:cNvGrpSpPr/>
          <p:nvPr/>
        </p:nvGrpSpPr>
        <p:grpSpPr>
          <a:xfrm>
            <a:off x="-1235" y="-815"/>
            <a:ext cx="12082073" cy="611122"/>
            <a:chOff x="-1235" y="-815"/>
            <a:chExt cx="12082073" cy="611122"/>
          </a:xfrm>
        </p:grpSpPr>
        <p:sp>
          <p:nvSpPr>
            <p:cNvPr id="43" name="TextBox 42">
              <a:extLst>
                <a:ext uri="{FF2B5EF4-FFF2-40B4-BE49-F238E27FC236}">
                  <a16:creationId xmlns:a16="http://schemas.microsoft.com/office/drawing/2014/main" id="{DAD478BE-FBDA-DC64-8558-B8C0FB8235B4}"/>
                </a:ext>
              </a:extLst>
            </p:cNvPr>
            <p:cNvSpPr txBox="1"/>
            <p:nvPr/>
          </p:nvSpPr>
          <p:spPr>
            <a:xfrm>
              <a:off x="734150" y="21600"/>
              <a:ext cx="11346688" cy="584775"/>
            </a:xfrm>
            <a:prstGeom prst="rect">
              <a:avLst/>
            </a:prstGeom>
            <a:noFill/>
          </p:spPr>
          <p:txBody>
            <a:bodyPr wrap="square">
              <a:spAutoFit/>
            </a:bodyPr>
            <a:lstStyle/>
            <a:p>
              <a:r>
                <a:rPr lang="en-GB" sz="3200" dirty="0">
                  <a:solidFill>
                    <a:srgbClr val="595959"/>
                  </a:solidFill>
                </a:rPr>
                <a:t>Why should a country conduct an HHFA?</a:t>
              </a:r>
            </a:p>
          </p:txBody>
        </p:sp>
        <p:pic>
          <p:nvPicPr>
            <p:cNvPr id="44" name="Picture 43">
              <a:extLst>
                <a:ext uri="{FF2B5EF4-FFF2-40B4-BE49-F238E27FC236}">
                  <a16:creationId xmlns:a16="http://schemas.microsoft.com/office/drawing/2014/main" id="{2BBCD590-2449-7FDC-111E-501E5119FF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8" name="TextBox 7">
            <a:extLst>
              <a:ext uri="{FF2B5EF4-FFF2-40B4-BE49-F238E27FC236}">
                <a16:creationId xmlns:a16="http://schemas.microsoft.com/office/drawing/2014/main" id="{51FBAF18-7324-06C4-EDC1-BA1C07448FE3}"/>
              </a:ext>
            </a:extLst>
          </p:cNvPr>
          <p:cNvSpPr txBox="1"/>
          <p:nvPr/>
        </p:nvSpPr>
        <p:spPr>
          <a:xfrm>
            <a:off x="4579200" y="1393411"/>
            <a:ext cx="4961891"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The HHFA can:</a:t>
            </a:r>
          </a:p>
        </p:txBody>
      </p:sp>
      <p:pic>
        <p:nvPicPr>
          <p:cNvPr id="12" name="Picture 11">
            <a:extLst>
              <a:ext uri="{FF2B5EF4-FFF2-40B4-BE49-F238E27FC236}">
                <a16:creationId xmlns:a16="http://schemas.microsoft.com/office/drawing/2014/main" id="{1EFD3E33-8DFE-C87C-ED71-D63A725F3E8A}"/>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89478" y="2134181"/>
            <a:ext cx="2589638" cy="2589638"/>
          </a:xfrm>
          <a:prstGeom prst="rect">
            <a:avLst/>
          </a:prstGeom>
        </p:spPr>
      </p:pic>
      <p:sp>
        <p:nvSpPr>
          <p:cNvPr id="13" name="bulletText1">
            <a:extLst>
              <a:ext uri="{FF2B5EF4-FFF2-40B4-BE49-F238E27FC236}">
                <a16:creationId xmlns:a16="http://schemas.microsoft.com/office/drawing/2014/main" id="{1A888DB7-7699-4793-8D18-791EAB9E320D}"/>
              </a:ext>
            </a:extLst>
          </p:cNvPr>
          <p:cNvSpPr txBox="1"/>
          <p:nvPr/>
        </p:nvSpPr>
        <p:spPr>
          <a:xfrm>
            <a:off x="5305706" y="2119717"/>
            <a:ext cx="6422387"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measure service availability (access)</a:t>
            </a:r>
          </a:p>
        </p:txBody>
      </p:sp>
      <p:sp>
        <p:nvSpPr>
          <p:cNvPr id="14" name="bulletText2">
            <a:extLst>
              <a:ext uri="{FF2B5EF4-FFF2-40B4-BE49-F238E27FC236}">
                <a16:creationId xmlns:a16="http://schemas.microsoft.com/office/drawing/2014/main" id="{D712CC60-CE7B-4135-B74A-1E3EAD1A9728}"/>
              </a:ext>
            </a:extLst>
          </p:cNvPr>
          <p:cNvSpPr txBox="1"/>
          <p:nvPr/>
        </p:nvSpPr>
        <p:spPr>
          <a:xfrm>
            <a:off x="5305706" y="2879686"/>
            <a:ext cx="6420948"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measure capacity to deliver quality services</a:t>
            </a:r>
          </a:p>
        </p:txBody>
      </p:sp>
      <p:sp>
        <p:nvSpPr>
          <p:cNvPr id="15" name="bulletText3">
            <a:extLst>
              <a:ext uri="{FF2B5EF4-FFF2-40B4-BE49-F238E27FC236}">
                <a16:creationId xmlns:a16="http://schemas.microsoft.com/office/drawing/2014/main" id="{315247FE-E925-4CFA-A1E3-58C2C4C99F64}"/>
              </a:ext>
            </a:extLst>
          </p:cNvPr>
          <p:cNvSpPr txBox="1"/>
          <p:nvPr/>
        </p:nvSpPr>
        <p:spPr>
          <a:xfrm>
            <a:off x="5305706" y="3639655"/>
            <a:ext cx="6420948"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identify strengths and weaknesses </a:t>
            </a:r>
          </a:p>
        </p:txBody>
      </p:sp>
      <p:pic>
        <p:nvPicPr>
          <p:cNvPr id="19" name="bullet01">
            <a:extLst>
              <a:ext uri="{FF2B5EF4-FFF2-40B4-BE49-F238E27FC236}">
                <a16:creationId xmlns:a16="http://schemas.microsoft.com/office/drawing/2014/main" id="{20DCD6F6-9F3E-4895-9E15-7A47919200A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2289349"/>
            <a:ext cx="117692" cy="122400"/>
          </a:xfrm>
          <a:prstGeom prst="rect">
            <a:avLst/>
          </a:prstGeom>
        </p:spPr>
      </p:pic>
      <p:pic>
        <p:nvPicPr>
          <p:cNvPr id="20" name="bullet02">
            <a:extLst>
              <a:ext uri="{FF2B5EF4-FFF2-40B4-BE49-F238E27FC236}">
                <a16:creationId xmlns:a16="http://schemas.microsoft.com/office/drawing/2014/main" id="{AECBC5DA-F1EB-4B8E-8474-3323E18DF0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3052248"/>
            <a:ext cx="117692" cy="122400"/>
          </a:xfrm>
          <a:prstGeom prst="rect">
            <a:avLst/>
          </a:prstGeom>
        </p:spPr>
      </p:pic>
      <p:pic>
        <p:nvPicPr>
          <p:cNvPr id="21" name="bullet03">
            <a:extLst>
              <a:ext uri="{FF2B5EF4-FFF2-40B4-BE49-F238E27FC236}">
                <a16:creationId xmlns:a16="http://schemas.microsoft.com/office/drawing/2014/main" id="{68792266-CFE1-4EFA-BCEE-7EB98A0888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3815147"/>
            <a:ext cx="117692" cy="122400"/>
          </a:xfrm>
          <a:prstGeom prst="rect">
            <a:avLst/>
          </a:prstGeom>
        </p:spPr>
      </p:pic>
      <p:sp>
        <p:nvSpPr>
          <p:cNvPr id="16" name="bulletText4">
            <a:extLst>
              <a:ext uri="{FF2B5EF4-FFF2-40B4-BE49-F238E27FC236}">
                <a16:creationId xmlns:a16="http://schemas.microsoft.com/office/drawing/2014/main" id="{44B4B07B-75AC-45D8-A3B3-DA5DA10473E7}"/>
              </a:ext>
            </a:extLst>
          </p:cNvPr>
          <p:cNvSpPr txBox="1"/>
          <p:nvPr/>
        </p:nvSpPr>
        <p:spPr>
          <a:xfrm>
            <a:off x="5305706" y="4399624"/>
            <a:ext cx="6420948"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highlight inequities in health facility services</a:t>
            </a:r>
          </a:p>
        </p:txBody>
      </p:sp>
      <p:sp>
        <p:nvSpPr>
          <p:cNvPr id="17" name="bulletText3">
            <a:extLst>
              <a:ext uri="{FF2B5EF4-FFF2-40B4-BE49-F238E27FC236}">
                <a16:creationId xmlns:a16="http://schemas.microsoft.com/office/drawing/2014/main" id="{30C63D23-B529-475B-A0D4-F6B3EA364DC0}"/>
              </a:ext>
            </a:extLst>
          </p:cNvPr>
          <p:cNvSpPr txBox="1"/>
          <p:nvPr/>
        </p:nvSpPr>
        <p:spPr>
          <a:xfrm>
            <a:off x="5305706" y="5159593"/>
            <a:ext cx="6420948"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monitor changes in services over time</a:t>
            </a:r>
          </a:p>
        </p:txBody>
      </p:sp>
      <p:pic>
        <p:nvPicPr>
          <p:cNvPr id="18" name="bullet04">
            <a:extLst>
              <a:ext uri="{FF2B5EF4-FFF2-40B4-BE49-F238E27FC236}">
                <a16:creationId xmlns:a16="http://schemas.microsoft.com/office/drawing/2014/main" id="{3A4D94DA-1FEB-41D4-985C-C4659C832AD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4578046"/>
            <a:ext cx="117692" cy="122400"/>
          </a:xfrm>
          <a:prstGeom prst="rect">
            <a:avLst/>
          </a:prstGeom>
        </p:spPr>
      </p:pic>
      <p:pic>
        <p:nvPicPr>
          <p:cNvPr id="22" name="bullet05">
            <a:extLst>
              <a:ext uri="{FF2B5EF4-FFF2-40B4-BE49-F238E27FC236}">
                <a16:creationId xmlns:a16="http://schemas.microsoft.com/office/drawing/2014/main" id="{A1E9D736-5D1E-4040-BF0B-24814797512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7336" y="5340944"/>
            <a:ext cx="117692" cy="122400"/>
          </a:xfrm>
          <a:prstGeom prst="rect">
            <a:avLst/>
          </a:prstGeom>
        </p:spPr>
      </p:pic>
    </p:spTree>
    <p:custDataLst>
      <p:tags r:id="rId1"/>
    </p:custDataLst>
    <p:extLst>
      <p:ext uri="{BB962C8B-B14F-4D97-AF65-F5344CB8AC3E}">
        <p14:creationId xmlns:p14="http://schemas.microsoft.com/office/powerpoint/2010/main" val="384832501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 calcmode="lin" valueType="num">
                                      <p:cBhvr>
                                        <p:cTn id="14" dur="500" fill="hold"/>
                                        <p:tgtEl>
                                          <p:spTgt spid="19"/>
                                        </p:tgtEl>
                                        <p:attrNameLst>
                                          <p:attrName>style.rotation</p:attrName>
                                        </p:attrNameLst>
                                      </p:cBhvr>
                                      <p:tavLst>
                                        <p:tav tm="0">
                                          <p:val>
                                            <p:fltVal val="90"/>
                                          </p:val>
                                        </p:tav>
                                        <p:tav tm="100000">
                                          <p:val>
                                            <p:fltVal val="0"/>
                                          </p:val>
                                        </p:tav>
                                      </p:tavLst>
                                    </p:anim>
                                    <p:animEffect transition="in" filter="fade">
                                      <p:cBhvr>
                                        <p:cTn id="15" dur="500"/>
                                        <p:tgtEl>
                                          <p:spTgt spid="19"/>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 calcmode="lin" valueType="num">
                                      <p:cBhvr>
                                        <p:cTn id="26" dur="500" fill="hold"/>
                                        <p:tgtEl>
                                          <p:spTgt spid="20"/>
                                        </p:tgtEl>
                                        <p:attrNameLst>
                                          <p:attrName>style.rotation</p:attrName>
                                        </p:attrNameLst>
                                      </p:cBhvr>
                                      <p:tavLst>
                                        <p:tav tm="0">
                                          <p:val>
                                            <p:fltVal val="90"/>
                                          </p:val>
                                        </p:tav>
                                        <p:tav tm="100000">
                                          <p:val>
                                            <p:fltVal val="0"/>
                                          </p:val>
                                        </p:tav>
                                      </p:tavLst>
                                    </p:anim>
                                    <p:animEffect transition="in" filter="fade">
                                      <p:cBhvr>
                                        <p:cTn id="27" dur="500"/>
                                        <p:tgtEl>
                                          <p:spTgt spid="20"/>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par>
                    <p:cTn id="32" fill="hold">
                      <p:stCondLst>
                        <p:cond delay="indefinite"/>
                      </p:stCondLst>
                      <p:childTnLst>
                        <p:par>
                          <p:cTn id="33" fill="hold">
                            <p:stCondLst>
                              <p:cond delay="0"/>
                            </p:stCondLst>
                            <p:childTnLst>
                              <p:par>
                                <p:cTn id="34" presetID="31" presetClass="entr" presetSubtype="0" fill="hold" nodeType="clickEffect">
                                  <p:stCondLst>
                                    <p:cond delay="0"/>
                                  </p:stCondLst>
                                  <p:childTnLst>
                                    <p:set>
                                      <p:cBhvr>
                                        <p:cTn id="35" dur="1" fill="hold">
                                          <p:stCondLst>
                                            <p:cond delay="0"/>
                                          </p:stCondLst>
                                        </p:cTn>
                                        <p:tgtEl>
                                          <p:spTgt spid="21"/>
                                        </p:tgtEl>
                                        <p:attrNameLst>
                                          <p:attrName>style.visibility</p:attrName>
                                        </p:attrNameLst>
                                      </p:cBhvr>
                                      <p:to>
                                        <p:strVal val="visible"/>
                                      </p:to>
                                    </p:set>
                                    <p:anim calcmode="lin" valueType="num">
                                      <p:cBhvr>
                                        <p:cTn id="36" dur="500" fill="hold"/>
                                        <p:tgtEl>
                                          <p:spTgt spid="21"/>
                                        </p:tgtEl>
                                        <p:attrNameLst>
                                          <p:attrName>ppt_w</p:attrName>
                                        </p:attrNameLst>
                                      </p:cBhvr>
                                      <p:tavLst>
                                        <p:tav tm="0">
                                          <p:val>
                                            <p:fltVal val="0"/>
                                          </p:val>
                                        </p:tav>
                                        <p:tav tm="100000">
                                          <p:val>
                                            <p:strVal val="#ppt_w"/>
                                          </p:val>
                                        </p:tav>
                                      </p:tavLst>
                                    </p:anim>
                                    <p:anim calcmode="lin" valueType="num">
                                      <p:cBhvr>
                                        <p:cTn id="37" dur="500" fill="hold"/>
                                        <p:tgtEl>
                                          <p:spTgt spid="21"/>
                                        </p:tgtEl>
                                        <p:attrNameLst>
                                          <p:attrName>ppt_h</p:attrName>
                                        </p:attrNameLst>
                                      </p:cBhvr>
                                      <p:tavLst>
                                        <p:tav tm="0">
                                          <p:val>
                                            <p:fltVal val="0"/>
                                          </p:val>
                                        </p:tav>
                                        <p:tav tm="100000">
                                          <p:val>
                                            <p:strVal val="#ppt_h"/>
                                          </p:val>
                                        </p:tav>
                                      </p:tavLst>
                                    </p:anim>
                                    <p:anim calcmode="lin" valueType="num">
                                      <p:cBhvr>
                                        <p:cTn id="38" dur="500" fill="hold"/>
                                        <p:tgtEl>
                                          <p:spTgt spid="21"/>
                                        </p:tgtEl>
                                        <p:attrNameLst>
                                          <p:attrName>style.rotation</p:attrName>
                                        </p:attrNameLst>
                                      </p:cBhvr>
                                      <p:tavLst>
                                        <p:tav tm="0">
                                          <p:val>
                                            <p:fltVal val="90"/>
                                          </p:val>
                                        </p:tav>
                                        <p:tav tm="100000">
                                          <p:val>
                                            <p:fltVal val="0"/>
                                          </p:val>
                                        </p:tav>
                                      </p:tavLst>
                                    </p:anim>
                                    <p:animEffect transition="in" filter="fade">
                                      <p:cBhvr>
                                        <p:cTn id="39" dur="500"/>
                                        <p:tgtEl>
                                          <p:spTgt spid="21"/>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fade">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31" presetClass="entr" presetSubtype="0" fill="hold" nodeType="click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p:cTn id="48" dur="500" fill="hold"/>
                                        <p:tgtEl>
                                          <p:spTgt spid="18"/>
                                        </p:tgtEl>
                                        <p:attrNameLst>
                                          <p:attrName>ppt_w</p:attrName>
                                        </p:attrNameLst>
                                      </p:cBhvr>
                                      <p:tavLst>
                                        <p:tav tm="0">
                                          <p:val>
                                            <p:fltVal val="0"/>
                                          </p:val>
                                        </p:tav>
                                        <p:tav tm="100000">
                                          <p:val>
                                            <p:strVal val="#ppt_w"/>
                                          </p:val>
                                        </p:tav>
                                      </p:tavLst>
                                    </p:anim>
                                    <p:anim calcmode="lin" valueType="num">
                                      <p:cBhvr>
                                        <p:cTn id="49" dur="500" fill="hold"/>
                                        <p:tgtEl>
                                          <p:spTgt spid="18"/>
                                        </p:tgtEl>
                                        <p:attrNameLst>
                                          <p:attrName>ppt_h</p:attrName>
                                        </p:attrNameLst>
                                      </p:cBhvr>
                                      <p:tavLst>
                                        <p:tav tm="0">
                                          <p:val>
                                            <p:fltVal val="0"/>
                                          </p:val>
                                        </p:tav>
                                        <p:tav tm="100000">
                                          <p:val>
                                            <p:strVal val="#ppt_h"/>
                                          </p:val>
                                        </p:tav>
                                      </p:tavLst>
                                    </p:anim>
                                    <p:anim calcmode="lin" valueType="num">
                                      <p:cBhvr>
                                        <p:cTn id="50" dur="500" fill="hold"/>
                                        <p:tgtEl>
                                          <p:spTgt spid="18"/>
                                        </p:tgtEl>
                                        <p:attrNameLst>
                                          <p:attrName>style.rotation</p:attrName>
                                        </p:attrNameLst>
                                      </p:cBhvr>
                                      <p:tavLst>
                                        <p:tav tm="0">
                                          <p:val>
                                            <p:fltVal val="90"/>
                                          </p:val>
                                        </p:tav>
                                        <p:tav tm="100000">
                                          <p:val>
                                            <p:fltVal val="0"/>
                                          </p:val>
                                        </p:tav>
                                      </p:tavLst>
                                    </p:anim>
                                    <p:animEffect transition="in" filter="fade">
                                      <p:cBhvr>
                                        <p:cTn id="51" dur="500"/>
                                        <p:tgtEl>
                                          <p:spTgt spid="18"/>
                                        </p:tgtEl>
                                      </p:cBhvr>
                                    </p:animEffect>
                                  </p:childTnLst>
                                </p:cTn>
                              </p:par>
                            </p:childTnLst>
                          </p:cTn>
                        </p:par>
                        <p:par>
                          <p:cTn id="52" fill="hold">
                            <p:stCondLst>
                              <p:cond delay="500"/>
                            </p:stCondLst>
                            <p:childTnLst>
                              <p:par>
                                <p:cTn id="53" presetID="10" presetClass="entr" presetSubtype="0"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childTnLst>
                          </p:cTn>
                        </p:par>
                      </p:childTnLst>
                    </p:cTn>
                  </p:par>
                  <p:par>
                    <p:cTn id="56" fill="hold">
                      <p:stCondLst>
                        <p:cond delay="indefinite"/>
                      </p:stCondLst>
                      <p:childTnLst>
                        <p:par>
                          <p:cTn id="57" fill="hold">
                            <p:stCondLst>
                              <p:cond delay="0"/>
                            </p:stCondLst>
                            <p:childTnLst>
                              <p:par>
                                <p:cTn id="58" presetID="31" presetClass="entr" presetSubtype="0" fill="hold" nodeType="clickEffect">
                                  <p:stCondLst>
                                    <p:cond delay="0"/>
                                  </p:stCondLst>
                                  <p:childTnLst>
                                    <p:set>
                                      <p:cBhvr>
                                        <p:cTn id="59" dur="1" fill="hold">
                                          <p:stCondLst>
                                            <p:cond delay="0"/>
                                          </p:stCondLst>
                                        </p:cTn>
                                        <p:tgtEl>
                                          <p:spTgt spid="22"/>
                                        </p:tgtEl>
                                        <p:attrNameLst>
                                          <p:attrName>style.visibility</p:attrName>
                                        </p:attrNameLst>
                                      </p:cBhvr>
                                      <p:to>
                                        <p:strVal val="visible"/>
                                      </p:to>
                                    </p:set>
                                    <p:anim calcmode="lin" valueType="num">
                                      <p:cBhvr>
                                        <p:cTn id="60" dur="500" fill="hold"/>
                                        <p:tgtEl>
                                          <p:spTgt spid="22"/>
                                        </p:tgtEl>
                                        <p:attrNameLst>
                                          <p:attrName>ppt_w</p:attrName>
                                        </p:attrNameLst>
                                      </p:cBhvr>
                                      <p:tavLst>
                                        <p:tav tm="0">
                                          <p:val>
                                            <p:fltVal val="0"/>
                                          </p:val>
                                        </p:tav>
                                        <p:tav tm="100000">
                                          <p:val>
                                            <p:strVal val="#ppt_w"/>
                                          </p:val>
                                        </p:tav>
                                      </p:tavLst>
                                    </p:anim>
                                    <p:anim calcmode="lin" valueType="num">
                                      <p:cBhvr>
                                        <p:cTn id="61" dur="500" fill="hold"/>
                                        <p:tgtEl>
                                          <p:spTgt spid="22"/>
                                        </p:tgtEl>
                                        <p:attrNameLst>
                                          <p:attrName>ppt_h</p:attrName>
                                        </p:attrNameLst>
                                      </p:cBhvr>
                                      <p:tavLst>
                                        <p:tav tm="0">
                                          <p:val>
                                            <p:fltVal val="0"/>
                                          </p:val>
                                        </p:tav>
                                        <p:tav tm="100000">
                                          <p:val>
                                            <p:strVal val="#ppt_h"/>
                                          </p:val>
                                        </p:tav>
                                      </p:tavLst>
                                    </p:anim>
                                    <p:anim calcmode="lin" valueType="num">
                                      <p:cBhvr>
                                        <p:cTn id="62" dur="500" fill="hold"/>
                                        <p:tgtEl>
                                          <p:spTgt spid="22"/>
                                        </p:tgtEl>
                                        <p:attrNameLst>
                                          <p:attrName>style.rotation</p:attrName>
                                        </p:attrNameLst>
                                      </p:cBhvr>
                                      <p:tavLst>
                                        <p:tav tm="0">
                                          <p:val>
                                            <p:fltVal val="90"/>
                                          </p:val>
                                        </p:tav>
                                        <p:tav tm="100000">
                                          <p:val>
                                            <p:fltVal val="0"/>
                                          </p:val>
                                        </p:tav>
                                      </p:tavLst>
                                    </p:anim>
                                    <p:animEffect transition="in" filter="fade">
                                      <p:cBhvr>
                                        <p:cTn id="63" dur="500"/>
                                        <p:tgtEl>
                                          <p:spTgt spid="22"/>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3" grpId="0"/>
      <p:bldP spid="14" grpId="0"/>
      <p:bldP spid="15"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611122"/>
            <a:chOff x="-1235" y="-815"/>
            <a:chExt cx="838887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584775"/>
            </a:xfrm>
            <a:prstGeom prst="rect">
              <a:avLst/>
            </a:prstGeom>
            <a:noFill/>
          </p:spPr>
          <p:txBody>
            <a:bodyPr wrap="square">
              <a:spAutoFit/>
            </a:bodyPr>
            <a:lstStyle/>
            <a:p>
              <a:r>
                <a:rPr lang="en-GB" sz="3200" dirty="0">
                  <a:solidFill>
                    <a:srgbClr val="595959"/>
                  </a:solidFill>
                </a:rPr>
                <a:t>Key point</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pic>
        <p:nvPicPr>
          <p:cNvPr id="3" name="healthcare facility">
            <a:extLst>
              <a:ext uri="{FF2B5EF4-FFF2-40B4-BE49-F238E27FC236}">
                <a16:creationId xmlns:a16="http://schemas.microsoft.com/office/drawing/2014/main" id="{03B8AB9D-0E54-411D-B59B-C847415B70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15537" y="898103"/>
            <a:ext cx="4414063" cy="3534463"/>
          </a:xfrm>
          <a:prstGeom prst="rect">
            <a:avLst/>
          </a:prstGeom>
        </p:spPr>
      </p:pic>
      <p:sp>
        <p:nvSpPr>
          <p:cNvPr id="8" name="TextBox 7">
            <a:extLst>
              <a:ext uri="{FF2B5EF4-FFF2-40B4-BE49-F238E27FC236}">
                <a16:creationId xmlns:a16="http://schemas.microsoft.com/office/drawing/2014/main" id="{27F6C32E-4776-42BC-89E7-D970FF4ADC5A}"/>
              </a:ext>
            </a:extLst>
          </p:cNvPr>
          <p:cNvSpPr txBox="1"/>
          <p:nvPr/>
        </p:nvSpPr>
        <p:spPr>
          <a:xfrm>
            <a:off x="609456" y="4842009"/>
            <a:ext cx="10973087" cy="1343253"/>
          </a:xfrm>
          <a:prstGeom prst="rect">
            <a:avLst/>
          </a:prstGeom>
          <a:solidFill>
            <a:srgbClr val="31B09C"/>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t>The HHFA can provide objective evidence to inform actions. </a:t>
            </a:r>
          </a:p>
        </p:txBody>
      </p:sp>
      <p:sp>
        <p:nvSpPr>
          <p:cNvPr id="9" name="Rectangle 8">
            <a:extLst>
              <a:ext uri="{FF2B5EF4-FFF2-40B4-BE49-F238E27FC236}">
                <a16:creationId xmlns:a16="http://schemas.microsoft.com/office/drawing/2014/main" id="{23BE2AFC-B1F4-4210-A913-D765BB406F6F}"/>
              </a:ext>
            </a:extLst>
          </p:cNvPr>
          <p:cNvSpPr/>
          <p:nvPr/>
        </p:nvSpPr>
        <p:spPr>
          <a:xfrm>
            <a:off x="536770" y="4842009"/>
            <a:ext cx="80255" cy="1343253"/>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193784697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fltVal val="0"/>
                                          </p:val>
                                        </p:tav>
                                        <p:tav tm="100000">
                                          <p:val>
                                            <p:strVal val="#ppt_h"/>
                                          </p:val>
                                        </p:tav>
                                      </p:tavLst>
                                    </p:anim>
                                    <p:animEffect transition="in" filter="fade">
                                      <p:cBhvr>
                                        <p:cTn id="16" dur="500"/>
                                        <p:tgtEl>
                                          <p:spTgt spid="9"/>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84D8390B-55BB-DC68-6C38-234C5F4C2E56}"/>
              </a:ext>
            </a:extLst>
          </p:cNvPr>
          <p:cNvGrpSpPr/>
          <p:nvPr/>
        </p:nvGrpSpPr>
        <p:grpSpPr>
          <a:xfrm>
            <a:off x="-1235" y="-815"/>
            <a:ext cx="9403419" cy="611122"/>
            <a:chOff x="-1235" y="-815"/>
            <a:chExt cx="9403419" cy="611122"/>
          </a:xfrm>
        </p:grpSpPr>
        <p:sp>
          <p:nvSpPr>
            <p:cNvPr id="43" name="TextBox 42">
              <a:extLst>
                <a:ext uri="{FF2B5EF4-FFF2-40B4-BE49-F238E27FC236}">
                  <a16:creationId xmlns:a16="http://schemas.microsoft.com/office/drawing/2014/main" id="{DAD478BE-FBDA-DC64-8558-B8C0FB8235B4}"/>
                </a:ext>
              </a:extLst>
            </p:cNvPr>
            <p:cNvSpPr txBox="1"/>
            <p:nvPr/>
          </p:nvSpPr>
          <p:spPr>
            <a:xfrm>
              <a:off x="734150" y="21600"/>
              <a:ext cx="8668034" cy="584775"/>
            </a:xfrm>
            <a:prstGeom prst="rect">
              <a:avLst/>
            </a:prstGeom>
            <a:noFill/>
          </p:spPr>
          <p:txBody>
            <a:bodyPr wrap="square">
              <a:spAutoFit/>
            </a:bodyPr>
            <a:lstStyle/>
            <a:p>
              <a:r>
                <a:rPr lang="en-GB" sz="3200" dirty="0">
                  <a:solidFill>
                    <a:srgbClr val="595959"/>
                  </a:solidFill>
                </a:rPr>
                <a:t>Why should a country conduct an HHFA?</a:t>
              </a:r>
            </a:p>
          </p:txBody>
        </p:sp>
        <p:pic>
          <p:nvPicPr>
            <p:cNvPr id="44" name="Picture 43">
              <a:extLst>
                <a:ext uri="{FF2B5EF4-FFF2-40B4-BE49-F238E27FC236}">
                  <a16:creationId xmlns:a16="http://schemas.microsoft.com/office/drawing/2014/main" id="{2BBCD590-2449-7FDC-111E-501E5119FF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49" name="TextBox 48">
            <a:extLst>
              <a:ext uri="{FF2B5EF4-FFF2-40B4-BE49-F238E27FC236}">
                <a16:creationId xmlns:a16="http://schemas.microsoft.com/office/drawing/2014/main" id="{8F6278E6-70FB-4D80-80AA-2913D37BF473}"/>
              </a:ext>
            </a:extLst>
          </p:cNvPr>
          <p:cNvSpPr txBox="1"/>
          <p:nvPr/>
        </p:nvSpPr>
        <p:spPr>
          <a:xfrm>
            <a:off x="370252" y="3699459"/>
            <a:ext cx="2699343" cy="1696792"/>
          </a:xfrm>
          <a:prstGeom prst="rect">
            <a:avLst/>
          </a:prstGeom>
          <a:solidFill>
            <a:srgbClr val="98D7CE"/>
          </a:solidFill>
        </p:spPr>
        <p:txBody>
          <a:bodyPr vert="horz" wrap="square" lIns="91440" tIns="756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policy-making</a:t>
            </a:r>
          </a:p>
        </p:txBody>
      </p:sp>
      <p:grpSp>
        <p:nvGrpSpPr>
          <p:cNvPr id="50" name="circle 1">
            <a:extLst>
              <a:ext uri="{FF2B5EF4-FFF2-40B4-BE49-F238E27FC236}">
                <a16:creationId xmlns:a16="http://schemas.microsoft.com/office/drawing/2014/main" id="{57A9FDCE-8608-43A4-8479-5333105A1DA0}"/>
              </a:ext>
            </a:extLst>
          </p:cNvPr>
          <p:cNvGrpSpPr/>
          <p:nvPr/>
        </p:nvGrpSpPr>
        <p:grpSpPr>
          <a:xfrm>
            <a:off x="542668" y="2086466"/>
            <a:ext cx="2399666" cy="2399666"/>
            <a:chOff x="470234" y="1852537"/>
            <a:chExt cx="2295039" cy="2295039"/>
          </a:xfrm>
        </p:grpSpPr>
        <p:sp>
          <p:nvSpPr>
            <p:cNvPr id="51" name="circle">
              <a:extLst>
                <a:ext uri="{FF2B5EF4-FFF2-40B4-BE49-F238E27FC236}">
                  <a16:creationId xmlns:a16="http://schemas.microsoft.com/office/drawing/2014/main" id="{631BAB33-50BA-4DE8-82CB-39F84F30A020}"/>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2" name="Picture 51">
              <a:extLst>
                <a:ext uri="{FF2B5EF4-FFF2-40B4-BE49-F238E27FC236}">
                  <a16:creationId xmlns:a16="http://schemas.microsoft.com/office/drawing/2014/main" id="{00D390F7-257C-450C-9652-12B5F45D0C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8774" y="2308367"/>
              <a:ext cx="1128826" cy="1484852"/>
            </a:xfrm>
            <a:prstGeom prst="rect">
              <a:avLst/>
            </a:prstGeom>
          </p:spPr>
        </p:pic>
      </p:grpSp>
      <p:sp>
        <p:nvSpPr>
          <p:cNvPr id="53" name="TextBox 52">
            <a:extLst>
              <a:ext uri="{FF2B5EF4-FFF2-40B4-BE49-F238E27FC236}">
                <a16:creationId xmlns:a16="http://schemas.microsoft.com/office/drawing/2014/main" id="{CB7DD65F-9484-44D0-894C-AD7C43088827}"/>
              </a:ext>
            </a:extLst>
          </p:cNvPr>
          <p:cNvSpPr txBox="1"/>
          <p:nvPr/>
        </p:nvSpPr>
        <p:spPr>
          <a:xfrm>
            <a:off x="3286889" y="3699459"/>
            <a:ext cx="2699343" cy="1696792"/>
          </a:xfrm>
          <a:prstGeom prst="rect">
            <a:avLst/>
          </a:prstGeom>
          <a:solidFill>
            <a:srgbClr val="98D7CE"/>
          </a:solidFill>
        </p:spPr>
        <p:txBody>
          <a:bodyPr vert="horz" wrap="square" lIns="91440" tIns="756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planning</a:t>
            </a:r>
          </a:p>
        </p:txBody>
      </p:sp>
      <p:grpSp>
        <p:nvGrpSpPr>
          <p:cNvPr id="54" name="circle 1">
            <a:extLst>
              <a:ext uri="{FF2B5EF4-FFF2-40B4-BE49-F238E27FC236}">
                <a16:creationId xmlns:a16="http://schemas.microsoft.com/office/drawing/2014/main" id="{402D8790-98E5-4A9D-9466-5E57CE13C7EC}"/>
              </a:ext>
            </a:extLst>
          </p:cNvPr>
          <p:cNvGrpSpPr/>
          <p:nvPr/>
        </p:nvGrpSpPr>
        <p:grpSpPr>
          <a:xfrm>
            <a:off x="3443825" y="2086466"/>
            <a:ext cx="2399666" cy="2399666"/>
            <a:chOff x="470234" y="1852537"/>
            <a:chExt cx="2295039" cy="2295039"/>
          </a:xfrm>
        </p:grpSpPr>
        <p:sp>
          <p:nvSpPr>
            <p:cNvPr id="55" name="circle">
              <a:extLst>
                <a:ext uri="{FF2B5EF4-FFF2-40B4-BE49-F238E27FC236}">
                  <a16:creationId xmlns:a16="http://schemas.microsoft.com/office/drawing/2014/main" id="{C5ABE8DA-BA95-477D-A2B8-FF123EE14E1E}"/>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6" name="Picture 55">
              <a:extLst>
                <a:ext uri="{FF2B5EF4-FFF2-40B4-BE49-F238E27FC236}">
                  <a16:creationId xmlns:a16="http://schemas.microsoft.com/office/drawing/2014/main" id="{DD3D5037-56EB-4B7A-9E61-002FD8DA3FF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8653" y="2203672"/>
              <a:ext cx="1626538" cy="1520307"/>
            </a:xfrm>
            <a:prstGeom prst="rect">
              <a:avLst/>
            </a:prstGeom>
          </p:spPr>
        </p:pic>
      </p:grpSp>
      <p:sp>
        <p:nvSpPr>
          <p:cNvPr id="57" name="TextBox 56">
            <a:extLst>
              <a:ext uri="{FF2B5EF4-FFF2-40B4-BE49-F238E27FC236}">
                <a16:creationId xmlns:a16="http://schemas.microsoft.com/office/drawing/2014/main" id="{72ED5AC4-7F6E-42D5-8842-AD38D7195F19}"/>
              </a:ext>
            </a:extLst>
          </p:cNvPr>
          <p:cNvSpPr txBox="1"/>
          <p:nvPr/>
        </p:nvSpPr>
        <p:spPr>
          <a:xfrm>
            <a:off x="6180948" y="3699459"/>
            <a:ext cx="2699343" cy="1696792"/>
          </a:xfrm>
          <a:prstGeom prst="rect">
            <a:avLst/>
          </a:prstGeom>
          <a:solidFill>
            <a:srgbClr val="98D7CE"/>
          </a:solidFill>
        </p:spPr>
        <p:txBody>
          <a:bodyPr vert="horz" wrap="square" lIns="91440" tIns="828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resource allocation</a:t>
            </a:r>
          </a:p>
        </p:txBody>
      </p:sp>
      <p:grpSp>
        <p:nvGrpSpPr>
          <p:cNvPr id="58" name="circle 1">
            <a:extLst>
              <a:ext uri="{FF2B5EF4-FFF2-40B4-BE49-F238E27FC236}">
                <a16:creationId xmlns:a16="http://schemas.microsoft.com/office/drawing/2014/main" id="{4207B66C-B48A-4007-A4BB-E30278BF4C57}"/>
              </a:ext>
            </a:extLst>
          </p:cNvPr>
          <p:cNvGrpSpPr/>
          <p:nvPr/>
        </p:nvGrpSpPr>
        <p:grpSpPr>
          <a:xfrm>
            <a:off x="6323689" y="2086466"/>
            <a:ext cx="2399666" cy="2399666"/>
            <a:chOff x="470234" y="1852537"/>
            <a:chExt cx="2295039" cy="2295039"/>
          </a:xfrm>
        </p:grpSpPr>
        <p:sp>
          <p:nvSpPr>
            <p:cNvPr id="59" name="circle">
              <a:extLst>
                <a:ext uri="{FF2B5EF4-FFF2-40B4-BE49-F238E27FC236}">
                  <a16:creationId xmlns:a16="http://schemas.microsoft.com/office/drawing/2014/main" id="{B679E9B2-3A25-4660-8A94-E63C79033E97}"/>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0" name="Picture 59">
              <a:extLst>
                <a:ext uri="{FF2B5EF4-FFF2-40B4-BE49-F238E27FC236}">
                  <a16:creationId xmlns:a16="http://schemas.microsoft.com/office/drawing/2014/main" id="{B18C2769-B740-4AE0-9A50-E0EF7A87AF0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1486" y="2109534"/>
              <a:ext cx="1663337" cy="1515904"/>
            </a:xfrm>
            <a:prstGeom prst="rect">
              <a:avLst/>
            </a:prstGeom>
          </p:spPr>
        </p:pic>
      </p:grpSp>
      <p:sp>
        <p:nvSpPr>
          <p:cNvPr id="61" name="TextBox 60">
            <a:extLst>
              <a:ext uri="{FF2B5EF4-FFF2-40B4-BE49-F238E27FC236}">
                <a16:creationId xmlns:a16="http://schemas.microsoft.com/office/drawing/2014/main" id="{4F61805D-1B26-4611-A045-A4E297F5AA83}"/>
              </a:ext>
            </a:extLst>
          </p:cNvPr>
          <p:cNvSpPr txBox="1"/>
          <p:nvPr/>
        </p:nvSpPr>
        <p:spPr>
          <a:xfrm>
            <a:off x="9075008" y="3699459"/>
            <a:ext cx="2699343" cy="1696792"/>
          </a:xfrm>
          <a:prstGeom prst="rect">
            <a:avLst/>
          </a:prstGeom>
          <a:solidFill>
            <a:srgbClr val="98D7CE"/>
          </a:solidFill>
        </p:spPr>
        <p:txBody>
          <a:bodyPr vert="horz" wrap="square" lIns="91440" tIns="756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advocacy </a:t>
            </a:r>
          </a:p>
        </p:txBody>
      </p:sp>
      <p:grpSp>
        <p:nvGrpSpPr>
          <p:cNvPr id="62" name="circle 1">
            <a:extLst>
              <a:ext uri="{FF2B5EF4-FFF2-40B4-BE49-F238E27FC236}">
                <a16:creationId xmlns:a16="http://schemas.microsoft.com/office/drawing/2014/main" id="{466E71D8-D715-4915-8F5E-2984B109F384}"/>
              </a:ext>
            </a:extLst>
          </p:cNvPr>
          <p:cNvGrpSpPr/>
          <p:nvPr/>
        </p:nvGrpSpPr>
        <p:grpSpPr>
          <a:xfrm>
            <a:off x="9224846" y="2086466"/>
            <a:ext cx="2399666" cy="2399666"/>
            <a:chOff x="470234" y="1852537"/>
            <a:chExt cx="2295039" cy="2295039"/>
          </a:xfrm>
        </p:grpSpPr>
        <p:sp>
          <p:nvSpPr>
            <p:cNvPr id="63" name="circle">
              <a:extLst>
                <a:ext uri="{FF2B5EF4-FFF2-40B4-BE49-F238E27FC236}">
                  <a16:creationId xmlns:a16="http://schemas.microsoft.com/office/drawing/2014/main" id="{74718ED2-15F7-40F8-AEC4-34F524F8D333}"/>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4" name="Picture 63">
              <a:extLst>
                <a:ext uri="{FF2B5EF4-FFF2-40B4-BE49-F238E27FC236}">
                  <a16:creationId xmlns:a16="http://schemas.microsoft.com/office/drawing/2014/main" id="{30D43DD8-D79E-4C11-8D91-4CFC5C76B946}"/>
                </a:ext>
              </a:extLst>
            </p:cNvPr>
            <p:cNvPicPr>
              <a:picLocks noChangeAspect="1"/>
            </p:cNvPicPr>
            <p:nvPr/>
          </p:nvPicPr>
          <p:blipFill>
            <a:blip r:embed="rId8">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1006422" y="2208075"/>
              <a:ext cx="1288512" cy="1417364"/>
            </a:xfrm>
            <a:prstGeom prst="rect">
              <a:avLst/>
            </a:prstGeom>
          </p:spPr>
        </p:pic>
      </p:grpSp>
      <p:sp>
        <p:nvSpPr>
          <p:cNvPr id="21" name="Sentence stem">
            <a:extLst>
              <a:ext uri="{FF2B5EF4-FFF2-40B4-BE49-F238E27FC236}">
                <a16:creationId xmlns:a16="http://schemas.microsoft.com/office/drawing/2014/main" id="{BF9DEA72-1714-4EFA-8DF2-D69456E2EFB4}"/>
              </a:ext>
            </a:extLst>
          </p:cNvPr>
          <p:cNvSpPr txBox="1"/>
          <p:nvPr/>
        </p:nvSpPr>
        <p:spPr>
          <a:xfrm>
            <a:off x="755915" y="1002206"/>
            <a:ext cx="9662917"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HHFA can provide evidence to support:</a:t>
            </a:r>
          </a:p>
        </p:txBody>
      </p:sp>
    </p:spTree>
    <p:custDataLst>
      <p:tags r:id="rId1"/>
    </p:custDataLst>
    <p:extLst>
      <p:ext uri="{BB962C8B-B14F-4D97-AF65-F5344CB8AC3E}">
        <p14:creationId xmlns:p14="http://schemas.microsoft.com/office/powerpoint/2010/main" val="282847698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50"/>
                                        </p:tgtEl>
                                        <p:attrNameLst>
                                          <p:attrName>style.visibility</p:attrName>
                                        </p:attrNameLst>
                                      </p:cBhvr>
                                      <p:to>
                                        <p:strVal val="visible"/>
                                      </p:to>
                                    </p:set>
                                    <p:anim calcmode="lin" valueType="num">
                                      <p:cBhvr>
                                        <p:cTn id="12" dur="500" fill="hold"/>
                                        <p:tgtEl>
                                          <p:spTgt spid="50"/>
                                        </p:tgtEl>
                                        <p:attrNameLst>
                                          <p:attrName>ppt_w</p:attrName>
                                        </p:attrNameLst>
                                      </p:cBhvr>
                                      <p:tavLst>
                                        <p:tav tm="0">
                                          <p:val>
                                            <p:fltVal val="0"/>
                                          </p:val>
                                        </p:tav>
                                        <p:tav tm="100000">
                                          <p:val>
                                            <p:strVal val="#ppt_w"/>
                                          </p:val>
                                        </p:tav>
                                      </p:tavLst>
                                    </p:anim>
                                    <p:anim calcmode="lin" valueType="num">
                                      <p:cBhvr>
                                        <p:cTn id="13" dur="500" fill="hold"/>
                                        <p:tgtEl>
                                          <p:spTgt spid="50"/>
                                        </p:tgtEl>
                                        <p:attrNameLst>
                                          <p:attrName>ppt_h</p:attrName>
                                        </p:attrNameLst>
                                      </p:cBhvr>
                                      <p:tavLst>
                                        <p:tav tm="0">
                                          <p:val>
                                            <p:fltVal val="0"/>
                                          </p:val>
                                        </p:tav>
                                        <p:tav tm="100000">
                                          <p:val>
                                            <p:strVal val="#ppt_h"/>
                                          </p:val>
                                        </p:tav>
                                      </p:tavLst>
                                    </p:anim>
                                    <p:anim calcmode="lin" valueType="num">
                                      <p:cBhvr>
                                        <p:cTn id="14" dur="500" fill="hold"/>
                                        <p:tgtEl>
                                          <p:spTgt spid="50"/>
                                        </p:tgtEl>
                                        <p:attrNameLst>
                                          <p:attrName>style.rotation</p:attrName>
                                        </p:attrNameLst>
                                      </p:cBhvr>
                                      <p:tavLst>
                                        <p:tav tm="0">
                                          <p:val>
                                            <p:fltVal val="90"/>
                                          </p:val>
                                        </p:tav>
                                        <p:tav tm="100000">
                                          <p:val>
                                            <p:fltVal val="0"/>
                                          </p:val>
                                        </p:tav>
                                      </p:tavLst>
                                    </p:anim>
                                    <p:animEffect transition="in" filter="fade">
                                      <p:cBhvr>
                                        <p:cTn id="15" dur="500"/>
                                        <p:tgtEl>
                                          <p:spTgt spid="50"/>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wipe(left)">
                                      <p:cBhvr>
                                        <p:cTn id="18" dur="500"/>
                                        <p:tgtEl>
                                          <p:spTgt spid="49"/>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54"/>
                                        </p:tgtEl>
                                        <p:attrNameLst>
                                          <p:attrName>style.visibility</p:attrName>
                                        </p:attrNameLst>
                                      </p:cBhvr>
                                      <p:to>
                                        <p:strVal val="visible"/>
                                      </p:to>
                                    </p:set>
                                    <p:anim calcmode="lin" valueType="num">
                                      <p:cBhvr>
                                        <p:cTn id="23" dur="500" fill="hold"/>
                                        <p:tgtEl>
                                          <p:spTgt spid="54"/>
                                        </p:tgtEl>
                                        <p:attrNameLst>
                                          <p:attrName>ppt_w</p:attrName>
                                        </p:attrNameLst>
                                      </p:cBhvr>
                                      <p:tavLst>
                                        <p:tav tm="0">
                                          <p:val>
                                            <p:fltVal val="0"/>
                                          </p:val>
                                        </p:tav>
                                        <p:tav tm="100000">
                                          <p:val>
                                            <p:strVal val="#ppt_w"/>
                                          </p:val>
                                        </p:tav>
                                      </p:tavLst>
                                    </p:anim>
                                    <p:anim calcmode="lin" valueType="num">
                                      <p:cBhvr>
                                        <p:cTn id="24" dur="500" fill="hold"/>
                                        <p:tgtEl>
                                          <p:spTgt spid="54"/>
                                        </p:tgtEl>
                                        <p:attrNameLst>
                                          <p:attrName>ppt_h</p:attrName>
                                        </p:attrNameLst>
                                      </p:cBhvr>
                                      <p:tavLst>
                                        <p:tav tm="0">
                                          <p:val>
                                            <p:fltVal val="0"/>
                                          </p:val>
                                        </p:tav>
                                        <p:tav tm="100000">
                                          <p:val>
                                            <p:strVal val="#ppt_h"/>
                                          </p:val>
                                        </p:tav>
                                      </p:tavLst>
                                    </p:anim>
                                    <p:anim calcmode="lin" valueType="num">
                                      <p:cBhvr>
                                        <p:cTn id="25" dur="500" fill="hold"/>
                                        <p:tgtEl>
                                          <p:spTgt spid="54"/>
                                        </p:tgtEl>
                                        <p:attrNameLst>
                                          <p:attrName>style.rotation</p:attrName>
                                        </p:attrNameLst>
                                      </p:cBhvr>
                                      <p:tavLst>
                                        <p:tav tm="0">
                                          <p:val>
                                            <p:fltVal val="90"/>
                                          </p:val>
                                        </p:tav>
                                        <p:tav tm="100000">
                                          <p:val>
                                            <p:fltVal val="0"/>
                                          </p:val>
                                        </p:tav>
                                      </p:tavLst>
                                    </p:anim>
                                    <p:animEffect transition="in" filter="fade">
                                      <p:cBhvr>
                                        <p:cTn id="26" dur="500"/>
                                        <p:tgtEl>
                                          <p:spTgt spid="54"/>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53"/>
                                        </p:tgtEl>
                                        <p:attrNameLst>
                                          <p:attrName>style.visibility</p:attrName>
                                        </p:attrNameLst>
                                      </p:cBhvr>
                                      <p:to>
                                        <p:strVal val="visible"/>
                                      </p:to>
                                    </p:set>
                                    <p:animEffect transition="in" filter="wipe(left)">
                                      <p:cBhvr>
                                        <p:cTn id="29" dur="500"/>
                                        <p:tgtEl>
                                          <p:spTgt spid="53"/>
                                        </p:tgtEl>
                                      </p:cBhvr>
                                    </p:animEffect>
                                  </p:childTnLst>
                                </p:cTn>
                              </p:par>
                            </p:childTnLst>
                          </p:cTn>
                        </p:par>
                      </p:childTnLst>
                    </p:cTn>
                  </p:par>
                  <p:par>
                    <p:cTn id="30" fill="hold">
                      <p:stCondLst>
                        <p:cond delay="indefinite"/>
                      </p:stCondLst>
                      <p:childTnLst>
                        <p:par>
                          <p:cTn id="31" fill="hold">
                            <p:stCondLst>
                              <p:cond delay="0"/>
                            </p:stCondLst>
                            <p:childTnLst>
                              <p:par>
                                <p:cTn id="32" presetID="31" presetClass="entr" presetSubtype="0" fill="hold" nodeType="clickEffect">
                                  <p:stCondLst>
                                    <p:cond delay="0"/>
                                  </p:stCondLst>
                                  <p:childTnLst>
                                    <p:set>
                                      <p:cBhvr>
                                        <p:cTn id="33" dur="1" fill="hold">
                                          <p:stCondLst>
                                            <p:cond delay="0"/>
                                          </p:stCondLst>
                                        </p:cTn>
                                        <p:tgtEl>
                                          <p:spTgt spid="58"/>
                                        </p:tgtEl>
                                        <p:attrNameLst>
                                          <p:attrName>style.visibility</p:attrName>
                                        </p:attrNameLst>
                                      </p:cBhvr>
                                      <p:to>
                                        <p:strVal val="visible"/>
                                      </p:to>
                                    </p:set>
                                    <p:anim calcmode="lin" valueType="num">
                                      <p:cBhvr>
                                        <p:cTn id="34" dur="500" fill="hold"/>
                                        <p:tgtEl>
                                          <p:spTgt spid="58"/>
                                        </p:tgtEl>
                                        <p:attrNameLst>
                                          <p:attrName>ppt_w</p:attrName>
                                        </p:attrNameLst>
                                      </p:cBhvr>
                                      <p:tavLst>
                                        <p:tav tm="0">
                                          <p:val>
                                            <p:fltVal val="0"/>
                                          </p:val>
                                        </p:tav>
                                        <p:tav tm="100000">
                                          <p:val>
                                            <p:strVal val="#ppt_w"/>
                                          </p:val>
                                        </p:tav>
                                      </p:tavLst>
                                    </p:anim>
                                    <p:anim calcmode="lin" valueType="num">
                                      <p:cBhvr>
                                        <p:cTn id="35" dur="500" fill="hold"/>
                                        <p:tgtEl>
                                          <p:spTgt spid="58"/>
                                        </p:tgtEl>
                                        <p:attrNameLst>
                                          <p:attrName>ppt_h</p:attrName>
                                        </p:attrNameLst>
                                      </p:cBhvr>
                                      <p:tavLst>
                                        <p:tav tm="0">
                                          <p:val>
                                            <p:fltVal val="0"/>
                                          </p:val>
                                        </p:tav>
                                        <p:tav tm="100000">
                                          <p:val>
                                            <p:strVal val="#ppt_h"/>
                                          </p:val>
                                        </p:tav>
                                      </p:tavLst>
                                    </p:anim>
                                    <p:anim calcmode="lin" valueType="num">
                                      <p:cBhvr>
                                        <p:cTn id="36" dur="500" fill="hold"/>
                                        <p:tgtEl>
                                          <p:spTgt spid="58"/>
                                        </p:tgtEl>
                                        <p:attrNameLst>
                                          <p:attrName>style.rotation</p:attrName>
                                        </p:attrNameLst>
                                      </p:cBhvr>
                                      <p:tavLst>
                                        <p:tav tm="0">
                                          <p:val>
                                            <p:fltVal val="90"/>
                                          </p:val>
                                        </p:tav>
                                        <p:tav tm="100000">
                                          <p:val>
                                            <p:fltVal val="0"/>
                                          </p:val>
                                        </p:tav>
                                      </p:tavLst>
                                    </p:anim>
                                    <p:animEffect transition="in" filter="fade">
                                      <p:cBhvr>
                                        <p:cTn id="37" dur="500"/>
                                        <p:tgtEl>
                                          <p:spTgt spid="58"/>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57"/>
                                        </p:tgtEl>
                                        <p:attrNameLst>
                                          <p:attrName>style.visibility</p:attrName>
                                        </p:attrNameLst>
                                      </p:cBhvr>
                                      <p:to>
                                        <p:strVal val="visible"/>
                                      </p:to>
                                    </p:set>
                                    <p:animEffect transition="in" filter="wipe(left)">
                                      <p:cBhvr>
                                        <p:cTn id="40" dur="500"/>
                                        <p:tgtEl>
                                          <p:spTgt spid="57"/>
                                        </p:tgtEl>
                                      </p:cBhvr>
                                    </p:animEffect>
                                  </p:childTnLst>
                                </p:cTn>
                              </p:par>
                            </p:childTnLst>
                          </p:cTn>
                        </p:par>
                      </p:childTnLst>
                    </p:cTn>
                  </p:par>
                  <p:par>
                    <p:cTn id="41" fill="hold">
                      <p:stCondLst>
                        <p:cond delay="indefinite"/>
                      </p:stCondLst>
                      <p:childTnLst>
                        <p:par>
                          <p:cTn id="42" fill="hold">
                            <p:stCondLst>
                              <p:cond delay="0"/>
                            </p:stCondLst>
                            <p:childTnLst>
                              <p:par>
                                <p:cTn id="43" presetID="31" presetClass="entr" presetSubtype="0" fill="hold" nodeType="clickEffect">
                                  <p:stCondLst>
                                    <p:cond delay="0"/>
                                  </p:stCondLst>
                                  <p:childTnLst>
                                    <p:set>
                                      <p:cBhvr>
                                        <p:cTn id="44" dur="1" fill="hold">
                                          <p:stCondLst>
                                            <p:cond delay="0"/>
                                          </p:stCondLst>
                                        </p:cTn>
                                        <p:tgtEl>
                                          <p:spTgt spid="62"/>
                                        </p:tgtEl>
                                        <p:attrNameLst>
                                          <p:attrName>style.visibility</p:attrName>
                                        </p:attrNameLst>
                                      </p:cBhvr>
                                      <p:to>
                                        <p:strVal val="visible"/>
                                      </p:to>
                                    </p:set>
                                    <p:anim calcmode="lin" valueType="num">
                                      <p:cBhvr>
                                        <p:cTn id="45" dur="500" fill="hold"/>
                                        <p:tgtEl>
                                          <p:spTgt spid="62"/>
                                        </p:tgtEl>
                                        <p:attrNameLst>
                                          <p:attrName>ppt_w</p:attrName>
                                        </p:attrNameLst>
                                      </p:cBhvr>
                                      <p:tavLst>
                                        <p:tav tm="0">
                                          <p:val>
                                            <p:fltVal val="0"/>
                                          </p:val>
                                        </p:tav>
                                        <p:tav tm="100000">
                                          <p:val>
                                            <p:strVal val="#ppt_w"/>
                                          </p:val>
                                        </p:tav>
                                      </p:tavLst>
                                    </p:anim>
                                    <p:anim calcmode="lin" valueType="num">
                                      <p:cBhvr>
                                        <p:cTn id="46" dur="500" fill="hold"/>
                                        <p:tgtEl>
                                          <p:spTgt spid="62"/>
                                        </p:tgtEl>
                                        <p:attrNameLst>
                                          <p:attrName>ppt_h</p:attrName>
                                        </p:attrNameLst>
                                      </p:cBhvr>
                                      <p:tavLst>
                                        <p:tav tm="0">
                                          <p:val>
                                            <p:fltVal val="0"/>
                                          </p:val>
                                        </p:tav>
                                        <p:tav tm="100000">
                                          <p:val>
                                            <p:strVal val="#ppt_h"/>
                                          </p:val>
                                        </p:tav>
                                      </p:tavLst>
                                    </p:anim>
                                    <p:anim calcmode="lin" valueType="num">
                                      <p:cBhvr>
                                        <p:cTn id="47" dur="500" fill="hold"/>
                                        <p:tgtEl>
                                          <p:spTgt spid="62"/>
                                        </p:tgtEl>
                                        <p:attrNameLst>
                                          <p:attrName>style.rotation</p:attrName>
                                        </p:attrNameLst>
                                      </p:cBhvr>
                                      <p:tavLst>
                                        <p:tav tm="0">
                                          <p:val>
                                            <p:fltVal val="90"/>
                                          </p:val>
                                        </p:tav>
                                        <p:tav tm="100000">
                                          <p:val>
                                            <p:fltVal val="0"/>
                                          </p:val>
                                        </p:tav>
                                      </p:tavLst>
                                    </p:anim>
                                    <p:animEffect transition="in" filter="fade">
                                      <p:cBhvr>
                                        <p:cTn id="48" dur="500"/>
                                        <p:tgtEl>
                                          <p:spTgt spid="62"/>
                                        </p:tgtEl>
                                      </p:cBhvr>
                                    </p:animEffect>
                                  </p:childTnLst>
                                </p:cTn>
                              </p:par>
                              <p:par>
                                <p:cTn id="49" presetID="22" presetClass="entr" presetSubtype="8" fill="hold" grpId="0" nodeType="withEffect">
                                  <p:stCondLst>
                                    <p:cond delay="0"/>
                                  </p:stCondLst>
                                  <p:childTnLst>
                                    <p:set>
                                      <p:cBhvr>
                                        <p:cTn id="50" dur="1" fill="hold">
                                          <p:stCondLst>
                                            <p:cond delay="0"/>
                                          </p:stCondLst>
                                        </p:cTn>
                                        <p:tgtEl>
                                          <p:spTgt spid="61"/>
                                        </p:tgtEl>
                                        <p:attrNameLst>
                                          <p:attrName>style.visibility</p:attrName>
                                        </p:attrNameLst>
                                      </p:cBhvr>
                                      <p:to>
                                        <p:strVal val="visible"/>
                                      </p:to>
                                    </p:set>
                                    <p:animEffect transition="in" filter="wipe(left)">
                                      <p:cBhvr>
                                        <p:cTn id="51"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3" grpId="0" animBg="1"/>
      <p:bldP spid="57" grpId="0" animBg="1"/>
      <p:bldP spid="61" grpId="0" animBg="1"/>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84D8390B-55BB-DC68-6C38-234C5F4C2E56}"/>
              </a:ext>
            </a:extLst>
          </p:cNvPr>
          <p:cNvGrpSpPr/>
          <p:nvPr/>
        </p:nvGrpSpPr>
        <p:grpSpPr>
          <a:xfrm>
            <a:off x="-1235" y="-815"/>
            <a:ext cx="9220539" cy="611122"/>
            <a:chOff x="-1235" y="-815"/>
            <a:chExt cx="9220539" cy="611122"/>
          </a:xfrm>
        </p:grpSpPr>
        <p:sp>
          <p:nvSpPr>
            <p:cNvPr id="43" name="TextBox 42">
              <a:extLst>
                <a:ext uri="{FF2B5EF4-FFF2-40B4-BE49-F238E27FC236}">
                  <a16:creationId xmlns:a16="http://schemas.microsoft.com/office/drawing/2014/main" id="{DAD478BE-FBDA-DC64-8558-B8C0FB8235B4}"/>
                </a:ext>
              </a:extLst>
            </p:cNvPr>
            <p:cNvSpPr txBox="1"/>
            <p:nvPr/>
          </p:nvSpPr>
          <p:spPr>
            <a:xfrm>
              <a:off x="734150" y="21600"/>
              <a:ext cx="8485154" cy="584775"/>
            </a:xfrm>
            <a:prstGeom prst="rect">
              <a:avLst/>
            </a:prstGeom>
            <a:noFill/>
          </p:spPr>
          <p:txBody>
            <a:bodyPr wrap="square">
              <a:spAutoFit/>
            </a:bodyPr>
            <a:lstStyle/>
            <a:p>
              <a:r>
                <a:rPr lang="en-GB" sz="3200" dirty="0">
                  <a:solidFill>
                    <a:srgbClr val="595959"/>
                  </a:solidFill>
                </a:rPr>
                <a:t>Questions the HHFA can answer</a:t>
              </a:r>
            </a:p>
          </p:txBody>
        </p:sp>
        <p:pic>
          <p:nvPicPr>
            <p:cNvPr id="44" name="Picture 43">
              <a:extLst>
                <a:ext uri="{FF2B5EF4-FFF2-40B4-BE49-F238E27FC236}">
                  <a16:creationId xmlns:a16="http://schemas.microsoft.com/office/drawing/2014/main" id="{2BBCD590-2449-7FDC-111E-501E5119FF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pic>
        <p:nvPicPr>
          <p:cNvPr id="12" name="Picture 11">
            <a:extLst>
              <a:ext uri="{FF2B5EF4-FFF2-40B4-BE49-F238E27FC236}">
                <a16:creationId xmlns:a16="http://schemas.microsoft.com/office/drawing/2014/main" id="{1EFD3E33-8DFE-C87C-ED71-D63A725F3E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133" y="1880903"/>
            <a:ext cx="3075082" cy="3096193"/>
          </a:xfrm>
          <a:prstGeom prst="rect">
            <a:avLst/>
          </a:prstGeom>
        </p:spPr>
      </p:pic>
      <p:sp>
        <p:nvSpPr>
          <p:cNvPr id="13" name="bulletText1">
            <a:extLst>
              <a:ext uri="{FF2B5EF4-FFF2-40B4-BE49-F238E27FC236}">
                <a16:creationId xmlns:a16="http://schemas.microsoft.com/office/drawing/2014/main" id="{1A888DB7-7699-4793-8D18-791EAB9E320D}"/>
              </a:ext>
            </a:extLst>
          </p:cNvPr>
          <p:cNvSpPr txBox="1"/>
          <p:nvPr/>
        </p:nvSpPr>
        <p:spPr>
          <a:xfrm>
            <a:off x="5249353" y="2185824"/>
            <a:ext cx="6422387"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Are some programmes/services working better than others?</a:t>
            </a:r>
          </a:p>
        </p:txBody>
      </p:sp>
      <p:sp>
        <p:nvSpPr>
          <p:cNvPr id="14" name="bulletText2">
            <a:extLst>
              <a:ext uri="{FF2B5EF4-FFF2-40B4-BE49-F238E27FC236}">
                <a16:creationId xmlns:a16="http://schemas.microsoft.com/office/drawing/2014/main" id="{D712CC60-CE7B-4135-B74A-1E3EAD1A9728}"/>
              </a:ext>
            </a:extLst>
          </p:cNvPr>
          <p:cNvSpPr txBox="1"/>
          <p:nvPr/>
        </p:nvSpPr>
        <p:spPr>
          <a:xfrm>
            <a:off x="5250792" y="3320989"/>
            <a:ext cx="6420948"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Are facilities in some parts of the country doing better than others?</a:t>
            </a:r>
          </a:p>
        </p:txBody>
      </p:sp>
      <p:sp>
        <p:nvSpPr>
          <p:cNvPr id="15" name="bulletText3">
            <a:extLst>
              <a:ext uri="{FF2B5EF4-FFF2-40B4-BE49-F238E27FC236}">
                <a16:creationId xmlns:a16="http://schemas.microsoft.com/office/drawing/2014/main" id="{315247FE-E925-4CFA-A1E3-58C2C4C99F64}"/>
              </a:ext>
            </a:extLst>
          </p:cNvPr>
          <p:cNvSpPr txBox="1"/>
          <p:nvPr/>
        </p:nvSpPr>
        <p:spPr>
          <a:xfrm>
            <a:off x="5250792" y="4456154"/>
            <a:ext cx="6420948"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Are some items or systems missing or weak?</a:t>
            </a:r>
          </a:p>
        </p:txBody>
      </p:sp>
      <p:pic>
        <p:nvPicPr>
          <p:cNvPr id="19" name="bullet01">
            <a:extLst>
              <a:ext uri="{FF2B5EF4-FFF2-40B4-BE49-F238E27FC236}">
                <a16:creationId xmlns:a16="http://schemas.microsoft.com/office/drawing/2014/main" id="{20DCD6F6-9F3E-4895-9E15-7A47919200A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0983" y="2355456"/>
            <a:ext cx="117692" cy="122400"/>
          </a:xfrm>
          <a:prstGeom prst="rect">
            <a:avLst/>
          </a:prstGeom>
        </p:spPr>
      </p:pic>
      <p:pic>
        <p:nvPicPr>
          <p:cNvPr id="20" name="bullet02">
            <a:extLst>
              <a:ext uri="{FF2B5EF4-FFF2-40B4-BE49-F238E27FC236}">
                <a16:creationId xmlns:a16="http://schemas.microsoft.com/office/drawing/2014/main" id="{AECBC5DA-F1EB-4B8E-8474-3323E18DF00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2422" y="3506170"/>
            <a:ext cx="117692" cy="122400"/>
          </a:xfrm>
          <a:prstGeom prst="rect">
            <a:avLst/>
          </a:prstGeom>
        </p:spPr>
      </p:pic>
      <p:pic>
        <p:nvPicPr>
          <p:cNvPr id="21" name="bullet03">
            <a:extLst>
              <a:ext uri="{FF2B5EF4-FFF2-40B4-BE49-F238E27FC236}">
                <a16:creationId xmlns:a16="http://schemas.microsoft.com/office/drawing/2014/main" id="{68792266-CFE1-4EFA-BCEE-7EB98A0888F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2422" y="4637505"/>
            <a:ext cx="117692" cy="122400"/>
          </a:xfrm>
          <a:prstGeom prst="rect">
            <a:avLst/>
          </a:prstGeom>
        </p:spPr>
      </p:pic>
    </p:spTree>
    <p:custDataLst>
      <p:tags r:id="rId1"/>
    </p:custDataLst>
    <p:extLst>
      <p:ext uri="{BB962C8B-B14F-4D97-AF65-F5344CB8AC3E}">
        <p14:creationId xmlns:p14="http://schemas.microsoft.com/office/powerpoint/2010/main" val="311703912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750"/>
                                        <p:tgtEl>
                                          <p:spTgt spid="12"/>
                                        </p:tgtEl>
                                      </p:cBhvr>
                                    </p:animEffect>
                                    <p:anim calcmode="lin" valueType="num">
                                      <p:cBhvr>
                                        <p:cTn id="8" dur="750" fill="hold"/>
                                        <p:tgtEl>
                                          <p:spTgt spid="12"/>
                                        </p:tgtEl>
                                        <p:attrNameLst>
                                          <p:attrName>ppt_x</p:attrName>
                                        </p:attrNameLst>
                                      </p:cBhvr>
                                      <p:tavLst>
                                        <p:tav tm="0">
                                          <p:val>
                                            <p:strVal val="#ppt_x"/>
                                          </p:val>
                                        </p:tav>
                                        <p:tav tm="100000">
                                          <p:val>
                                            <p:strVal val="#ppt_x"/>
                                          </p:val>
                                        </p:tav>
                                      </p:tavLst>
                                    </p:anim>
                                    <p:anim calcmode="lin" valueType="num">
                                      <p:cBhvr>
                                        <p:cTn id="9" dur="75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nodeType="clickEffect">
                                  <p:stCondLst>
                                    <p:cond delay="0"/>
                                  </p:stCondLst>
                                  <p:childTnLst>
                                    <p:set>
                                      <p:cBhvr>
                                        <p:cTn id="13" dur="1" fill="hold">
                                          <p:stCondLst>
                                            <p:cond delay="0"/>
                                          </p:stCondLst>
                                        </p:cTn>
                                        <p:tgtEl>
                                          <p:spTgt spid="19"/>
                                        </p:tgtEl>
                                        <p:attrNameLst>
                                          <p:attrName>style.visibility</p:attrName>
                                        </p:attrNameLst>
                                      </p:cBhvr>
                                      <p:to>
                                        <p:strVal val="visible"/>
                                      </p:to>
                                    </p:set>
                                    <p:anim calcmode="lin" valueType="num">
                                      <p:cBhvr>
                                        <p:cTn id="14" dur="500" fill="hold"/>
                                        <p:tgtEl>
                                          <p:spTgt spid="19"/>
                                        </p:tgtEl>
                                        <p:attrNameLst>
                                          <p:attrName>ppt_w</p:attrName>
                                        </p:attrNameLst>
                                      </p:cBhvr>
                                      <p:tavLst>
                                        <p:tav tm="0">
                                          <p:val>
                                            <p:fltVal val="0"/>
                                          </p:val>
                                        </p:tav>
                                        <p:tav tm="100000">
                                          <p:val>
                                            <p:strVal val="#ppt_w"/>
                                          </p:val>
                                        </p:tav>
                                      </p:tavLst>
                                    </p:anim>
                                    <p:anim calcmode="lin" valueType="num">
                                      <p:cBhvr>
                                        <p:cTn id="15" dur="500" fill="hold"/>
                                        <p:tgtEl>
                                          <p:spTgt spid="19"/>
                                        </p:tgtEl>
                                        <p:attrNameLst>
                                          <p:attrName>ppt_h</p:attrName>
                                        </p:attrNameLst>
                                      </p:cBhvr>
                                      <p:tavLst>
                                        <p:tav tm="0">
                                          <p:val>
                                            <p:fltVal val="0"/>
                                          </p:val>
                                        </p:tav>
                                        <p:tav tm="100000">
                                          <p:val>
                                            <p:strVal val="#ppt_h"/>
                                          </p:val>
                                        </p:tav>
                                      </p:tavLst>
                                    </p:anim>
                                    <p:anim calcmode="lin" valueType="num">
                                      <p:cBhvr>
                                        <p:cTn id="16" dur="500" fill="hold"/>
                                        <p:tgtEl>
                                          <p:spTgt spid="19"/>
                                        </p:tgtEl>
                                        <p:attrNameLst>
                                          <p:attrName>style.rotation</p:attrName>
                                        </p:attrNameLst>
                                      </p:cBhvr>
                                      <p:tavLst>
                                        <p:tav tm="0">
                                          <p:val>
                                            <p:fltVal val="90"/>
                                          </p:val>
                                        </p:tav>
                                        <p:tav tm="100000">
                                          <p:val>
                                            <p:fltVal val="0"/>
                                          </p:val>
                                        </p:tav>
                                      </p:tavLst>
                                    </p:anim>
                                    <p:animEffect transition="in" filter="fade">
                                      <p:cBhvr>
                                        <p:cTn id="17" dur="500"/>
                                        <p:tgtEl>
                                          <p:spTgt spid="19"/>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31" presetClass="entr" presetSubtype="0" fill="hold" nodeType="click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p:cTn id="26" dur="500" fill="hold"/>
                                        <p:tgtEl>
                                          <p:spTgt spid="20"/>
                                        </p:tgtEl>
                                        <p:attrNameLst>
                                          <p:attrName>ppt_w</p:attrName>
                                        </p:attrNameLst>
                                      </p:cBhvr>
                                      <p:tavLst>
                                        <p:tav tm="0">
                                          <p:val>
                                            <p:fltVal val="0"/>
                                          </p:val>
                                        </p:tav>
                                        <p:tav tm="100000">
                                          <p:val>
                                            <p:strVal val="#ppt_w"/>
                                          </p:val>
                                        </p:tav>
                                      </p:tavLst>
                                    </p:anim>
                                    <p:anim calcmode="lin" valueType="num">
                                      <p:cBhvr>
                                        <p:cTn id="27" dur="500" fill="hold"/>
                                        <p:tgtEl>
                                          <p:spTgt spid="20"/>
                                        </p:tgtEl>
                                        <p:attrNameLst>
                                          <p:attrName>ppt_h</p:attrName>
                                        </p:attrNameLst>
                                      </p:cBhvr>
                                      <p:tavLst>
                                        <p:tav tm="0">
                                          <p:val>
                                            <p:fltVal val="0"/>
                                          </p:val>
                                        </p:tav>
                                        <p:tav tm="100000">
                                          <p:val>
                                            <p:strVal val="#ppt_h"/>
                                          </p:val>
                                        </p:tav>
                                      </p:tavLst>
                                    </p:anim>
                                    <p:anim calcmode="lin" valueType="num">
                                      <p:cBhvr>
                                        <p:cTn id="28" dur="500" fill="hold"/>
                                        <p:tgtEl>
                                          <p:spTgt spid="20"/>
                                        </p:tgtEl>
                                        <p:attrNameLst>
                                          <p:attrName>style.rotation</p:attrName>
                                        </p:attrNameLst>
                                      </p:cBhvr>
                                      <p:tavLst>
                                        <p:tav tm="0">
                                          <p:val>
                                            <p:fltVal val="90"/>
                                          </p:val>
                                        </p:tav>
                                        <p:tav tm="100000">
                                          <p:val>
                                            <p:fltVal val="0"/>
                                          </p:val>
                                        </p:tav>
                                      </p:tavLst>
                                    </p:anim>
                                    <p:animEffect transition="in" filter="fade">
                                      <p:cBhvr>
                                        <p:cTn id="29" dur="500"/>
                                        <p:tgtEl>
                                          <p:spTgt spid="20"/>
                                        </p:tgtEl>
                                      </p:cBhvr>
                                    </p:animEffec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31" presetClass="entr" presetSubtype="0" fill="hold" nodeType="clickEffect">
                                  <p:stCondLst>
                                    <p:cond delay="0"/>
                                  </p:stCondLst>
                                  <p:childTnLst>
                                    <p:set>
                                      <p:cBhvr>
                                        <p:cTn id="37" dur="1" fill="hold">
                                          <p:stCondLst>
                                            <p:cond delay="0"/>
                                          </p:stCondLst>
                                        </p:cTn>
                                        <p:tgtEl>
                                          <p:spTgt spid="21"/>
                                        </p:tgtEl>
                                        <p:attrNameLst>
                                          <p:attrName>style.visibility</p:attrName>
                                        </p:attrNameLst>
                                      </p:cBhvr>
                                      <p:to>
                                        <p:strVal val="visible"/>
                                      </p:to>
                                    </p:set>
                                    <p:anim calcmode="lin" valueType="num">
                                      <p:cBhvr>
                                        <p:cTn id="38" dur="500" fill="hold"/>
                                        <p:tgtEl>
                                          <p:spTgt spid="21"/>
                                        </p:tgtEl>
                                        <p:attrNameLst>
                                          <p:attrName>ppt_w</p:attrName>
                                        </p:attrNameLst>
                                      </p:cBhvr>
                                      <p:tavLst>
                                        <p:tav tm="0">
                                          <p:val>
                                            <p:fltVal val="0"/>
                                          </p:val>
                                        </p:tav>
                                        <p:tav tm="100000">
                                          <p:val>
                                            <p:strVal val="#ppt_w"/>
                                          </p:val>
                                        </p:tav>
                                      </p:tavLst>
                                    </p:anim>
                                    <p:anim calcmode="lin" valueType="num">
                                      <p:cBhvr>
                                        <p:cTn id="39" dur="500" fill="hold"/>
                                        <p:tgtEl>
                                          <p:spTgt spid="21"/>
                                        </p:tgtEl>
                                        <p:attrNameLst>
                                          <p:attrName>ppt_h</p:attrName>
                                        </p:attrNameLst>
                                      </p:cBhvr>
                                      <p:tavLst>
                                        <p:tav tm="0">
                                          <p:val>
                                            <p:fltVal val="0"/>
                                          </p:val>
                                        </p:tav>
                                        <p:tav tm="100000">
                                          <p:val>
                                            <p:strVal val="#ppt_h"/>
                                          </p:val>
                                        </p:tav>
                                      </p:tavLst>
                                    </p:anim>
                                    <p:anim calcmode="lin" valueType="num">
                                      <p:cBhvr>
                                        <p:cTn id="40" dur="500" fill="hold"/>
                                        <p:tgtEl>
                                          <p:spTgt spid="21"/>
                                        </p:tgtEl>
                                        <p:attrNameLst>
                                          <p:attrName>style.rotation</p:attrName>
                                        </p:attrNameLst>
                                      </p:cBhvr>
                                      <p:tavLst>
                                        <p:tav tm="0">
                                          <p:val>
                                            <p:fltVal val="90"/>
                                          </p:val>
                                        </p:tav>
                                        <p:tav tm="100000">
                                          <p:val>
                                            <p:fltVal val="0"/>
                                          </p:val>
                                        </p:tav>
                                      </p:tavLst>
                                    </p:anim>
                                    <p:animEffect transition="in" filter="fade">
                                      <p:cBhvr>
                                        <p:cTn id="41" dur="500"/>
                                        <p:tgtEl>
                                          <p:spTgt spid="21"/>
                                        </p:tgtEl>
                                      </p:cBhvr>
                                    </p:animEffec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5"/>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Atkinson Hyperlegible"/>
        <a:ea typeface=""/>
        <a:cs typeface=""/>
      </a:majorFont>
      <a:minorFont>
        <a:latin typeface="Atkinson Hyperlegib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38100">
          <a:solidFill>
            <a:srgbClr val="31B09C"/>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19578</TotalTime>
  <Words>1148</Words>
  <Application>Microsoft Office PowerPoint</Application>
  <PresentationFormat>Widescreen</PresentationFormat>
  <Paragraphs>132</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Atkinson Hyperlegible</vt:lpstr>
      <vt:lpstr>Cambria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HHFA_introduction_module2_unit1_en</dc:title>
  <dc:creator>WHO</dc:creator>
  <cp:lastModifiedBy>G Johnson</cp:lastModifiedBy>
  <cp:revision>207</cp:revision>
  <dcterms:created xsi:type="dcterms:W3CDTF">2022-07-29T14:12:36Z</dcterms:created>
  <dcterms:modified xsi:type="dcterms:W3CDTF">2022-11-07T12:34:08Z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49A61451-EF37-459D-B250-D6265FEC33DA</vt:lpwstr>
  </property>
  <property fmtid="{D5CDD505-2E9C-101B-9397-08002B2CF9AE}" pid="3" name="ArticulatePath">
    <vt:lpwstr>skin-v0.2</vt:lpwstr>
  </property>
</Properties>
</file>

<file path=docProps/thumbnail.jpeg>
</file>